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sldIdLst>
    <p:sldId id="274" r:id="rId2"/>
    <p:sldId id="275" r:id="rId3"/>
    <p:sldId id="277" r:id="rId4"/>
    <p:sldId id="283" r:id="rId5"/>
    <p:sldId id="280" r:id="rId6"/>
    <p:sldId id="259" r:id="rId7"/>
    <p:sldId id="258" r:id="rId8"/>
    <p:sldId id="260" r:id="rId9"/>
    <p:sldId id="266" r:id="rId10"/>
    <p:sldId id="265" r:id="rId11"/>
    <p:sldId id="267" r:id="rId12"/>
    <p:sldId id="268" r:id="rId13"/>
    <p:sldId id="269" r:id="rId14"/>
    <p:sldId id="285" r:id="rId15"/>
    <p:sldId id="263" r:id="rId16"/>
    <p:sldId id="286" r:id="rId17"/>
    <p:sldId id="262" r:id="rId18"/>
    <p:sldId id="287" r:id="rId19"/>
    <p:sldId id="264" r:id="rId20"/>
    <p:sldId id="261" r:id="rId21"/>
    <p:sldId id="279" r:id="rId22"/>
    <p:sldId id="270" r:id="rId23"/>
    <p:sldId id="272" r:id="rId24"/>
    <p:sldId id="273" r:id="rId25"/>
    <p:sldId id="278" r:id="rId26"/>
    <p:sldId id="284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228723261613829"/>
          <c:y val="0.19349928342503886"/>
          <c:w val="0.67223565535304086"/>
          <c:h val="0.5093484924834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Дали правильное определение</c:v>
                </c:pt>
                <c:pt idx="1">
                  <c:v>Не смогли ответить</c:v>
                </c:pt>
                <c:pt idx="2">
                  <c:v>Другие варианты ответов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71.430000000000007</c:v>
                </c:pt>
                <c:pt idx="1">
                  <c:v>14.29</c:v>
                </c:pt>
                <c:pt idx="2">
                  <c:v>14.29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0472486167103187"/>
          <c:y val="0.68234106665366312"/>
          <c:w val="0.88959895772809783"/>
          <c:h val="0.293118442119978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</a:t>
            </a:r>
            <a:r>
              <a:rPr lang="ru-RU" baseline="0" dirty="0" smtClean="0"/>
              <a:t>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4850248120579199"/>
          <c:y val="1.6987491585902304E-3"/>
          <c:w val="0.58119005295707882"/>
          <c:h val="0.8207390763771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Дали правильное определение</c:v>
                </c:pt>
                <c:pt idx="1">
                  <c:v>Не смогли ответить</c:v>
                </c:pt>
                <c:pt idx="2">
                  <c:v>Другие варианты ответов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43</c:v>
                </c:pt>
                <c:pt idx="2">
                  <c:v>29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6.8970731647100936E-2"/>
          <c:y val="0.61976937203055904"/>
          <c:w val="0.8354959016899357"/>
          <c:h val="0.3802306279694415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</a:t>
            </a:r>
            <a:r>
              <a:rPr lang="ru-RU" baseline="0" dirty="0" smtClean="0"/>
              <a:t> и 11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3125495053069695"/>
          <c:y val="0"/>
          <c:w val="0.58324020334979931"/>
          <c:h val="0.79596449830856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8.6171637599550654E-2"/>
                  <c:y val="6.1515709204613349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Правильно ответили</c:v>
                </c:pt>
                <c:pt idx="1">
                  <c:v>Не знают значения слова батарея</c:v>
                </c:pt>
                <c:pt idx="2">
                  <c:v>Не знают значения слова гренадер</c:v>
                </c:pt>
                <c:pt idx="3">
                  <c:v>Не знают значения других слов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  <c:pt idx="1">
                  <c:v>13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17926321701686429"/>
          <c:y val="0.62413395291022411"/>
          <c:w val="0.80701931247029701"/>
          <c:h val="0.375866047089776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 класс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287916666666667"/>
          <c:y val="9.1636643547541045E-4"/>
          <c:w val="0.53225213254593151"/>
          <c:h val="0.72654605837446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Правильно ответили</c:v>
                </c:pt>
                <c:pt idx="1">
                  <c:v>Не знают значения слова батарея</c:v>
                </c:pt>
                <c:pt idx="2">
                  <c:v>Не знают значения слова гренадер</c:v>
                </c:pt>
                <c:pt idx="3">
                  <c:v>Не знают значения других слов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</c:v>
                </c:pt>
                <c:pt idx="1">
                  <c:v>19</c:v>
                </c:pt>
                <c:pt idx="2">
                  <c:v>14</c:v>
                </c:pt>
                <c:pt idx="3">
                  <c:v>24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4.955414959342689E-2"/>
          <c:y val="0.63050732458298286"/>
          <c:w val="0.89974786745406843"/>
          <c:h val="0.3466908438744901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8BF9C-AAD3-431F-8E60-F8E22A09DC4C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739C-A9A8-4BE7-BCB0-1DCEC47DA2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16.05.2014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344816" cy="32403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работа на тему:</a:t>
            </a:r>
            <a:br>
              <a:rPr lang="ru-RU" dirty="0" smtClean="0"/>
            </a:br>
            <a:r>
              <a:rPr lang="ru-RU" dirty="0" smtClean="0"/>
              <a:t>«Создание интерактивного словаря терминов Отечественной Войны 1812 года».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27576"/>
            <a:ext cx="8305800" cy="153042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Работа: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ученицы 8 класса Б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Шиафетдиновой </a:t>
            </a:r>
            <a:r>
              <a:rPr lang="ru-RU" sz="2800" dirty="0" smtClean="0">
                <a:solidFill>
                  <a:schemeClr val="bg1"/>
                </a:solidFill>
              </a:rPr>
              <a:t>Руммии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w-znatock.ru/tw_refs/3/2071/2071_html_f19bc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556792"/>
            <a:ext cx="5279377" cy="4096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Арьергард.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012160" y="1628800"/>
            <a:ext cx="2664296" cy="424847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Арьергард </a:t>
            </a:r>
            <a:r>
              <a:rPr lang="ru-RU" sz="2400" dirty="0" smtClean="0"/>
              <a:t>(фр. </a:t>
            </a:r>
            <a:r>
              <a:rPr lang="ru-RU" sz="2400" dirty="0" smtClean="0"/>
              <a:t>arri</a:t>
            </a:r>
            <a:r>
              <a:rPr lang="fr-FR" sz="2400" dirty="0" smtClean="0">
                <a:latin typeface="Cambria" pitchFamily="18" charset="0"/>
              </a:rPr>
              <a:t>é</a:t>
            </a:r>
            <a:r>
              <a:rPr lang="ru-RU" sz="2400" dirty="0" smtClean="0"/>
              <a:t>re-garde</a:t>
            </a:r>
            <a:r>
              <a:rPr lang="ru-RU" sz="2400" dirty="0" smtClean="0"/>
              <a:t>) -часть войска, следующая позади главных сил в походном движении. </a:t>
            </a:r>
            <a:endParaRPr lang="ru-RU" sz="2400" dirty="0"/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8244408" y="5877272"/>
            <a:ext cx="504056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Гвардия.</a:t>
            </a:r>
            <a:endParaRPr lang="ru-RU" dirty="0"/>
          </a:p>
        </p:txBody>
      </p:sp>
      <p:pic>
        <p:nvPicPr>
          <p:cNvPr id="2050" name="Picture 2" descr="http://koof.ru/image/data/library/smotr_gvard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379012" cy="381496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68144" y="1268760"/>
            <a:ext cx="2987824" cy="49685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Гвардия </a:t>
            </a:r>
            <a:r>
              <a:rPr lang="ru-RU" sz="2400" dirty="0" smtClean="0">
                <a:latin typeface="Cambria" pitchFamily="18" charset="0"/>
              </a:rPr>
              <a:t>(с. </a:t>
            </a:r>
            <a:r>
              <a:rPr lang="ru-RU" sz="2400" dirty="0" smtClean="0">
                <a:latin typeface="Cambria" pitchFamily="18" charset="0"/>
              </a:rPr>
              <a:t>итал</a:t>
            </a:r>
            <a:r>
              <a:rPr lang="ru-RU" sz="2400" dirty="0" smtClean="0">
                <a:latin typeface="Cambria" pitchFamily="18" charset="0"/>
              </a:rPr>
              <a:t>. </a:t>
            </a:r>
            <a:r>
              <a:rPr lang="en-GB" sz="2400" i="1" dirty="0" smtClean="0">
                <a:latin typeface="Cambria" pitchFamily="18" charset="0"/>
              </a:rPr>
              <a:t>guardia</a:t>
            </a:r>
            <a:r>
              <a:rPr lang="en-GB" sz="2400" dirty="0" smtClean="0">
                <a:latin typeface="Cambria" pitchFamily="18" charset="0"/>
              </a:rPr>
              <a:t> — </a:t>
            </a:r>
            <a:r>
              <a:rPr lang="ru-RU" sz="2400" dirty="0" smtClean="0">
                <a:latin typeface="Cambria" pitchFamily="18" charset="0"/>
              </a:rPr>
              <a:t>охрана, защита)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-отборное войско по близости государя, щеголеватее одеваемое и жалуемое преимуществами против армии.</a:t>
            </a: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8351912" y="5877272"/>
            <a:ext cx="792088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Гренадёр.</a:t>
            </a:r>
            <a:endParaRPr lang="ru-RU" dirty="0"/>
          </a:p>
        </p:txBody>
      </p:sp>
      <p:pic>
        <p:nvPicPr>
          <p:cNvPr id="1026" name="Picture 2" descr="http://upload.wikimedia.org/wikipedia/commons/thumb/f/f0/Guard_Grenadier_at_Eylau.jpg/300px-Guard_Grenadier_at_Ey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07462"/>
            <a:ext cx="3888432" cy="46920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268760"/>
            <a:ext cx="324036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Гренадер</a:t>
            </a:r>
            <a:r>
              <a:rPr lang="ru-RU" sz="2800" dirty="0" smtClean="0"/>
              <a:t>. (с фр. </a:t>
            </a:r>
            <a:r>
              <a:rPr lang="ru-RU" sz="2800" dirty="0" smtClean="0"/>
              <a:t>grenadier</a:t>
            </a:r>
            <a:r>
              <a:rPr lang="ru-RU" sz="2800" dirty="0" smtClean="0"/>
              <a:t>). - солдат особого рода войск (тяжёлой армейской пехоты), вооруженных гранатами.</a:t>
            </a:r>
            <a:endParaRPr lang="ru-RU" sz="2800" dirty="0"/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8028384" y="5877272"/>
            <a:ext cx="792088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Драгун.</a:t>
            </a:r>
            <a:endParaRPr lang="ru-RU" dirty="0"/>
          </a:p>
        </p:txBody>
      </p:sp>
      <p:pic>
        <p:nvPicPr>
          <p:cNvPr id="2050" name="Picture 2" descr="http://www.museum.ru/MUSEUM/1812/Memorial/Babaevo/pic/dragu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240360" cy="4920057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4788024" y="1916832"/>
            <a:ext cx="3168352" cy="424847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Драгун - </a:t>
            </a:r>
            <a:r>
              <a:rPr lang="ru-RU" sz="2800" dirty="0" smtClean="0"/>
              <a:t> конник тяжелой кавалерии, по оружию и приемам способный также для пешего боя. </a:t>
            </a:r>
            <a:endParaRPr lang="ru-RU" sz="2800" dirty="0"/>
          </a:p>
        </p:txBody>
      </p:sp>
      <p:sp>
        <p:nvSpPr>
          <p:cNvPr id="7" name="Стрелка углом вверх 6">
            <a:hlinkClick r:id="rId4" action="ppaction://hlinksldjump"/>
          </p:cNvPr>
          <p:cNvSpPr/>
          <p:nvPr/>
        </p:nvSpPr>
        <p:spPr>
          <a:xfrm>
            <a:off x="8172400" y="5589240"/>
            <a:ext cx="792088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kraeved.dyub.org/wp-content/uploads/2008/09/voen_forma_drag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38650" cy="6096001"/>
          </a:xfrm>
          <a:prstGeom prst="rect">
            <a:avLst/>
          </a:prstGeom>
          <a:noFill/>
        </p:spPr>
      </p:pic>
      <p:pic>
        <p:nvPicPr>
          <p:cNvPr id="3076" name="Picture 4" descr="http://thelib.ru/books/00/04/21/00042130/any2fbimgloader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600400" cy="5167242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524328" y="332656"/>
            <a:ext cx="1008112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Люнет.</a:t>
            </a:r>
            <a:endParaRPr lang="ru-RU" dirty="0"/>
          </a:p>
        </p:txBody>
      </p:sp>
      <p:pic>
        <p:nvPicPr>
          <p:cNvPr id="8194" name="Picture 2" descr="http://thelib.ru/books/00/04/56/00045644/borod_4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-250" b="64822"/>
          <a:stretch>
            <a:fillRect/>
          </a:stretch>
        </p:blipFill>
        <p:spPr bwMode="auto">
          <a:xfrm>
            <a:off x="899592" y="4077072"/>
            <a:ext cx="5796136" cy="24928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484784"/>
            <a:ext cx="619268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Люнет</a:t>
            </a:r>
            <a:r>
              <a:rPr lang="ru-RU" sz="2400" dirty="0" smtClean="0"/>
              <a:t>— открытое с тыла полевое укрепление, состоявшее обычно из 1-2 фронтальных валов с рвом впереди и боковых валов.</a:t>
            </a:r>
            <a:endParaRPr lang="ru-RU" sz="2400" dirty="0"/>
          </a:p>
        </p:txBody>
      </p:sp>
      <p:sp>
        <p:nvSpPr>
          <p:cNvPr id="6" name="Стрелка углом вверх 5">
            <a:hlinkClick r:id="rId4" action="ppaction://hlinksldjump"/>
          </p:cNvPr>
          <p:cNvSpPr/>
          <p:nvPr/>
        </p:nvSpPr>
        <p:spPr>
          <a:xfrm>
            <a:off x="8028384" y="5661248"/>
            <a:ext cx="720080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люнета.</a:t>
            </a:r>
            <a:endParaRPr lang="ru-RU" dirty="0"/>
          </a:p>
        </p:txBody>
      </p:sp>
      <p:pic>
        <p:nvPicPr>
          <p:cNvPr id="2049" name="Picture 1" descr="C:\Users\234\Desktop\rus-okop-1897-f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26792" cy="4536504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164288" y="616530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Редут.</a:t>
            </a:r>
            <a:endParaRPr lang="ru-RU" dirty="0"/>
          </a:p>
        </p:txBody>
      </p:sp>
      <p:pic>
        <p:nvPicPr>
          <p:cNvPr id="8194" name="Picture 2" descr="http://upload.wikimedia.org/wikipedia/commons/f/f7/Brockhaus_and_Efron_Encyclopedic_Dictionary_b51_472-0.jpg?uselang=r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5076056" cy="3590381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5292080" y="1916832"/>
            <a:ext cx="3672408" cy="39604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Редут  (франц. </a:t>
            </a:r>
            <a:r>
              <a:rPr lang="ru-RU" sz="2400" dirty="0" smtClean="0"/>
              <a:t>redoute</a:t>
            </a:r>
            <a:r>
              <a:rPr lang="ru-RU" sz="2400" dirty="0" smtClean="0"/>
              <a:t>)- полевое фортификационное сооружение в виде квадрата, прямоугольника или многоугольника, подготовленное к круговой обороне. </a:t>
            </a:r>
            <a:endParaRPr lang="ru-RU" sz="2400" dirty="0"/>
          </a:p>
        </p:txBody>
      </p:sp>
      <p:sp>
        <p:nvSpPr>
          <p:cNvPr id="6" name="Стрелка углом вверх 5">
            <a:hlinkClick r:id="rId4" action="ppaction://hlinksldjump"/>
          </p:cNvPr>
          <p:cNvSpPr/>
          <p:nvPr/>
        </p:nvSpPr>
        <p:spPr>
          <a:xfrm>
            <a:off x="7596336" y="5949280"/>
            <a:ext cx="72008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редута.</a:t>
            </a:r>
            <a:endParaRPr lang="ru-RU" dirty="0"/>
          </a:p>
        </p:txBody>
      </p:sp>
      <p:pic>
        <p:nvPicPr>
          <p:cNvPr id="1026" name="Picture 2" descr="rus-okop-1897-f-03.jpg (49103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08712" cy="473564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40352" y="623731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ru-RU" dirty="0" smtClean="0"/>
              <a:t>Траншея.</a:t>
            </a:r>
            <a:endParaRPr lang="ru-RU" dirty="0"/>
          </a:p>
        </p:txBody>
      </p:sp>
      <p:pic>
        <p:nvPicPr>
          <p:cNvPr id="7171" name="Picture 3" descr="http://senat.org/Russia-Bulgaria/vereshag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45721" cy="29691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4581128"/>
            <a:ext cx="619268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Траншея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(от франц.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tranchee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ров, канава) — апроша, подступ,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прикоп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ров, для подхода осаждающего ко крепости.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углом вверх 6">
            <a:hlinkClick r:id="rId3" action="ppaction://hlinksldjump"/>
          </p:cNvPr>
          <p:cNvSpPr/>
          <p:nvPr/>
        </p:nvSpPr>
        <p:spPr>
          <a:xfrm>
            <a:off x="8207896" y="5445224"/>
            <a:ext cx="936104" cy="9361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Создание интерактивного словаря терминов войны 1812 года.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Флешь.</a:t>
            </a:r>
            <a:endParaRPr lang="ru-RU" dirty="0"/>
          </a:p>
        </p:txBody>
      </p:sp>
      <p:pic>
        <p:nvPicPr>
          <p:cNvPr id="9218" name="Picture 2" descr="http://upload.wikimedia.org/wikipedia/commons/thumb/8/8e/Redan_fleche.png/220px-Redan_fleche.png"/>
          <p:cNvPicPr>
            <a:picLocks noChangeAspect="1" noChangeArrowheads="1"/>
          </p:cNvPicPr>
          <p:nvPr/>
        </p:nvPicPr>
        <p:blipFill>
          <a:blip r:embed="rId2" cstate="print"/>
          <a:srcRect l="42983"/>
          <a:stretch>
            <a:fillRect/>
          </a:stretch>
        </p:blipFill>
        <p:spPr bwMode="auto">
          <a:xfrm>
            <a:off x="755576" y="2132856"/>
            <a:ext cx="3535656" cy="3100536"/>
          </a:xfrm>
          <a:prstGeom prst="rect">
            <a:avLst/>
          </a:prstGeom>
          <a:noFill/>
        </p:spPr>
      </p:pic>
      <p:sp>
        <p:nvSpPr>
          <p:cNvPr id="9" name="Блок-схема: извлечение 8"/>
          <p:cNvSpPr/>
          <p:nvPr/>
        </p:nvSpPr>
        <p:spPr>
          <a:xfrm>
            <a:off x="4067944" y="620688"/>
            <a:ext cx="5076056" cy="518457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Флешь( фр.</a:t>
            </a:r>
            <a:r>
              <a:rPr lang="fr-FR" sz="2800" dirty="0" smtClean="0"/>
              <a:t> flèche</a:t>
            </a:r>
            <a:r>
              <a:rPr lang="en-GB" sz="2800" dirty="0" smtClean="0"/>
              <a:t>) – </a:t>
            </a:r>
            <a:r>
              <a:rPr lang="ru-RU" sz="2800" dirty="0" smtClean="0"/>
              <a:t>полевое укрепление в форме тупого угла.</a:t>
            </a:r>
            <a:endParaRPr lang="ru-RU" sz="2800" dirty="0"/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7956376" y="5877272"/>
            <a:ext cx="792088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Гаубица.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508104" y="1700808"/>
            <a:ext cx="3024336" cy="39604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Гаубица</a:t>
            </a:r>
            <a:r>
              <a:rPr lang="ru-RU" sz="2800" dirty="0" smtClean="0"/>
              <a:t> (нем. </a:t>
            </a:r>
            <a:r>
              <a:rPr lang="ru-RU" sz="2800" dirty="0" smtClean="0"/>
              <a:t>Haubitze</a:t>
            </a:r>
            <a:r>
              <a:rPr lang="ru-RU" sz="2800" dirty="0" smtClean="0"/>
              <a:t>) - тяжелое артиллерийское орудие с коротким стволом, бьющее перекидным огнем. </a:t>
            </a:r>
            <a:endParaRPr lang="ru-RU" sz="2800" dirty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8028384" y="5949280"/>
            <a:ext cx="720080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152-мм гаубица B.L. 6-in 1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492896"/>
            <a:ext cx="4882875" cy="259727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5112568" cy="1143000"/>
          </a:xfrm>
        </p:spPr>
        <p:txBody>
          <a:bodyPr/>
          <a:lstStyle/>
          <a:p>
            <a:r>
              <a:rPr lang="ru-RU" dirty="0" smtClean="0"/>
              <a:t>Единорог. </a:t>
            </a:r>
            <a:endParaRPr lang="ru-RU" dirty="0"/>
          </a:p>
        </p:txBody>
      </p:sp>
      <p:pic>
        <p:nvPicPr>
          <p:cNvPr id="4" name="Picture 2" descr="http://world-weapons.ru/wp-content/uploads/2010/02/edino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222180" cy="2763019"/>
          </a:xfrm>
          <a:prstGeom prst="rect">
            <a:avLst/>
          </a:prstGeom>
          <a:noFill/>
        </p:spPr>
      </p:pic>
      <p:pic>
        <p:nvPicPr>
          <p:cNvPr id="5" name="Picture 4" descr="http://www.yamg.ru/works/1812/images/sli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99959"/>
            <a:ext cx="5580112" cy="35933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645024"/>
            <a:ext cx="288032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Единорог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—русское артиллерийское гладкоствольное орудие. 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углом вверх 6">
            <a:hlinkClick r:id="rId4" action="ppaction://hlinksldjump"/>
          </p:cNvPr>
          <p:cNvSpPr/>
          <p:nvPr/>
        </p:nvSpPr>
        <p:spPr>
          <a:xfrm>
            <a:off x="7812360" y="5949280"/>
            <a:ext cx="936104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Мортира.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772816"/>
            <a:ext cx="3456384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Мортира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(гол.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mortier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латин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mortarium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ступа)- короткое артиллерийское орудие для навесной стрельбы.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9" name="Picture 9" descr="http://img1.liveinternet.ru/images/attach/c/1/54/722/54722459_mortira_2pudovaya_obr_1805.jpg"/>
          <p:cNvPicPr>
            <a:picLocks noChangeAspect="1" noChangeArrowheads="1"/>
          </p:cNvPicPr>
          <p:nvPr/>
        </p:nvPicPr>
        <p:blipFill>
          <a:blip r:embed="rId2" cstate="print"/>
          <a:srcRect r="467" b="5129"/>
          <a:stretch>
            <a:fillRect/>
          </a:stretch>
        </p:blipFill>
        <p:spPr bwMode="auto">
          <a:xfrm>
            <a:off x="467544" y="1844824"/>
            <a:ext cx="4464496" cy="4032448"/>
          </a:xfrm>
          <a:prstGeom prst="rect">
            <a:avLst/>
          </a:prstGeom>
          <a:noFill/>
        </p:spPr>
      </p:pic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8604448" y="5877272"/>
            <a:ext cx="539552" cy="7647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Пика.</a:t>
            </a:r>
            <a:endParaRPr lang="ru-RU" dirty="0"/>
          </a:p>
        </p:txBody>
      </p:sp>
      <p:pic>
        <p:nvPicPr>
          <p:cNvPr id="29698" name="Picture 2" descr="http://history.scps.ru/table/images/Rus_Army_1812_4/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33529"/>
            <a:ext cx="3960440" cy="56577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1844824"/>
            <a:ext cx="2592288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Пика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(польск.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pika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)- разновидность длинного копья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7596336" y="5805264"/>
            <a:ext cx="72008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«Русский военно-исторический словарь-справочник» , Каменев Анатолий Иванович</a:t>
            </a:r>
            <a:r>
              <a:rPr lang="en-GB" dirty="0" smtClean="0"/>
              <a:t>, 2007.</a:t>
            </a:r>
            <a:endParaRPr lang="ru-RU" dirty="0" smtClean="0"/>
          </a:p>
          <a:p>
            <a:r>
              <a:rPr lang="ru-RU" b="1" dirty="0" smtClean="0"/>
              <a:t>«Отечественная война </a:t>
            </a:r>
            <a:r>
              <a:rPr lang="ru-RU" dirty="0" smtClean="0"/>
              <a:t>1812 года: ход войны и ее герои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Руководство по войсковым фортификационным сооружениям. Военное издательство МО СССР. Москва 1962г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en-GB" dirty="0" smtClean="0"/>
              <a:t>http://</a:t>
            </a:r>
            <a:r>
              <a:rPr lang="en-GB" dirty="0" smtClean="0"/>
              <a:t>army.armor.kiev.ua/fort/rus-okop-18</a:t>
            </a:r>
            <a:r>
              <a:rPr lang="ru-RU" dirty="0" smtClean="0"/>
              <a:t>12</a:t>
            </a:r>
            <a:r>
              <a:rPr lang="en-GB" dirty="0" smtClean="0"/>
              <a:t>-f.php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результатов анкетирования следует, что лучше всего значение терминов знает 10 класс, а хуже всего 8 класс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Посмотрев на происхождение выбранных мною слов, можно прийти к выводу, что многие слова заимствованы из французского языка.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800" dirty="0" smtClean="0"/>
              <a:t>История не учительница, а </a:t>
            </a:r>
            <a:r>
              <a:rPr lang="ru-RU" sz="2800" dirty="0" smtClean="0"/>
              <a:t>надзирательница: </a:t>
            </a:r>
            <a:r>
              <a:rPr lang="ru-RU" sz="2800" dirty="0" smtClean="0"/>
              <a:t>она ничему не учит, а только наказывает за незнание уроков</a:t>
            </a:r>
            <a:r>
              <a:rPr lang="ru-RU" sz="2800" dirty="0" smtClean="0"/>
              <a:t>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</a:t>
            </a:r>
            <a:r>
              <a:rPr lang="ru-RU" dirty="0" smtClean="0"/>
              <a:t>В. О. Ключевский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Подобрать  материал по изучаемой теме.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Познакомиться с литературой.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Проанализировать материал. 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Составить словарь терминов войны 1812 года.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Провести опрос.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Создать интерактивную презентацию для выступления.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Защитить работу.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69160" y="332656"/>
          <a:ext cx="4474840" cy="590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опроса (арьергард).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26876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 класс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124744"/>
          <a:ext cx="51845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89040" y="1196752"/>
          <a:ext cx="5554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опроса (тест).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324544" y="1124744"/>
          <a:ext cx="56521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/>
              <a:buAutoNum type="arabicParenR"/>
            </a:pPr>
            <a:r>
              <a:rPr lang="ru-RU" dirty="0" smtClean="0">
                <a:hlinkClick r:id="rId2" action="ppaction://hlinksldjump"/>
              </a:rPr>
              <a:t>Авангард.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3" action="ppaction://hlinksldjump"/>
              </a:rPr>
              <a:t>Арьергард.</a:t>
            </a:r>
            <a:endParaRPr lang="fr-FR" dirty="0" smtClean="0">
              <a:hlinkClick r:id="rId3" action="ppaction://hlinksldjump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hlinkClick r:id="rId4" action="ppaction://hlinksldjump"/>
              </a:rPr>
              <a:t>Гвардия.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5" action="ppaction://hlinksldjump"/>
              </a:rPr>
              <a:t>Гренадёр.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6" action="ppaction://hlinksldjump"/>
              </a:rPr>
              <a:t>Драгун.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войск:</a:t>
            </a:r>
            <a:endParaRPr lang="ru-RU" dirty="0"/>
          </a:p>
        </p:txBody>
      </p:sp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>
            <a:off x="7812360" y="58772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/>
              <a:buAutoNum type="arabicParenR"/>
            </a:pPr>
            <a:r>
              <a:rPr lang="ru-RU" sz="3600" dirty="0" smtClean="0">
                <a:hlinkClick r:id="rId2" action="ppaction://hlinksldjump"/>
              </a:rPr>
              <a:t>Люнет.</a:t>
            </a:r>
            <a:endParaRPr lang="ru-RU" sz="3600" dirty="0" smtClean="0"/>
          </a:p>
          <a:p>
            <a:pPr marL="514350" indent="-514350">
              <a:buFont typeface="Wingdings 2"/>
              <a:buAutoNum type="arabicParenR"/>
            </a:pPr>
            <a:r>
              <a:rPr lang="ru-RU" sz="3600" dirty="0" smtClean="0">
                <a:hlinkClick r:id="rId3" action="ppaction://hlinksldjump"/>
              </a:rPr>
              <a:t>Редут.</a:t>
            </a:r>
            <a:endParaRPr lang="ru-RU" sz="3600" dirty="0" smtClean="0"/>
          </a:p>
          <a:p>
            <a:pPr marL="514350" indent="-514350">
              <a:buFont typeface="Wingdings 2"/>
              <a:buAutoNum type="arabicParenR"/>
            </a:pPr>
            <a:r>
              <a:rPr lang="ru-RU" sz="3600" dirty="0" smtClean="0">
                <a:hlinkClick r:id="rId4" action="ppaction://hlinksldjump"/>
              </a:rPr>
              <a:t>Траншея.</a:t>
            </a:r>
            <a:endParaRPr lang="en-GB" sz="3600" dirty="0" smtClean="0">
              <a:hlinkClick r:id="rId5" action="ppaction://hlinksldjump"/>
            </a:endParaRPr>
          </a:p>
          <a:p>
            <a:pPr marL="514350" indent="-514350">
              <a:buAutoNum type="arabicParenR"/>
            </a:pPr>
            <a:r>
              <a:rPr lang="ru-RU" sz="3600" dirty="0" smtClean="0">
                <a:hlinkClick r:id="rId5" action="ppaction://hlinksldjump"/>
              </a:rPr>
              <a:t>Флешь.</a:t>
            </a:r>
            <a:endParaRPr lang="ru-RU" sz="3600" dirty="0" smtClean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укреплений:</a:t>
            </a:r>
            <a:endParaRPr lang="ru-RU" dirty="0"/>
          </a:p>
        </p:txBody>
      </p:sp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740352" y="5733256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2" action="ppaction://hlinksldjump"/>
              </a:rPr>
              <a:t>Гаубица.</a:t>
            </a:r>
            <a:endParaRPr lang="ru-RU" dirty="0" smtClean="0">
              <a:hlinkClick r:id="rId3" action="ppaction://hlinksldjump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hlinkClick r:id="rId3" action="ppaction://hlinksldjump"/>
              </a:rPr>
              <a:t>Единорог</a:t>
            </a:r>
            <a:r>
              <a:rPr lang="ru-RU" dirty="0" smtClean="0"/>
              <a:t> . </a:t>
            </a:r>
          </a:p>
          <a:p>
            <a:pPr marL="514350" indent="-514350">
              <a:buAutoNum type="arabicParenR"/>
            </a:pPr>
            <a:r>
              <a:rPr lang="ru-RU" dirty="0" smtClean="0">
                <a:hlinkClick r:id="rId4" action="ppaction://hlinksldjump"/>
              </a:rPr>
              <a:t>Мортира.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hlinkClick r:id="rId5" action="ppaction://hlinksldjump"/>
              </a:rPr>
              <a:t>Пика.</a:t>
            </a: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оружий:</a:t>
            </a:r>
            <a:endParaRPr lang="ru-RU" dirty="0"/>
          </a:p>
        </p:txBody>
      </p:sp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740352" y="5949280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Авангард.</a:t>
            </a:r>
            <a:endParaRPr lang="ru-RU" dirty="0"/>
          </a:p>
        </p:txBody>
      </p:sp>
      <p:pic>
        <p:nvPicPr>
          <p:cNvPr id="4" name="Picture 2" descr="C:\Users\234\Desktop\1812\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904698" cy="3517825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6084168" y="1556792"/>
            <a:ext cx="2808312" cy="43924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Авангард</a:t>
            </a:r>
            <a:r>
              <a:rPr lang="fr-FR" sz="2400" dirty="0" smtClean="0"/>
              <a:t>  </a:t>
            </a:r>
            <a:r>
              <a:rPr lang="fr-FR" sz="2400" dirty="0" smtClean="0"/>
              <a:t>(</a:t>
            </a:r>
            <a:r>
              <a:rPr lang="ru-RU" sz="2400" dirty="0" smtClean="0"/>
              <a:t>от французского </a:t>
            </a:r>
            <a:r>
              <a:rPr lang="fr-FR" sz="2400" dirty="0" smtClean="0"/>
              <a:t>. </a:t>
            </a:r>
            <a:r>
              <a:rPr lang="fr-FR" sz="2400" dirty="0" smtClean="0"/>
              <a:t>avant-garde</a:t>
            </a:r>
            <a:r>
              <a:rPr lang="ru-RU" sz="2400" dirty="0" smtClean="0"/>
              <a:t> </a:t>
            </a:r>
            <a:r>
              <a:rPr lang="fr-FR" sz="2400" dirty="0" smtClean="0"/>
              <a:t>)</a:t>
            </a:r>
            <a:r>
              <a:rPr lang="ru-RU" sz="2400" dirty="0" smtClean="0"/>
              <a:t>-часть войск , которые идут впереди главных сил, с целью не допустить внезапного нападения противника. </a:t>
            </a:r>
            <a:endParaRPr lang="ru-RU" sz="2400" dirty="0"/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7956376" y="6021288"/>
            <a:ext cx="648072" cy="6926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2270</TotalTime>
  <Words>410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Проектная работа на тему: «Создание интерактивного словаря терминов Отечественной Войны 1812 года».</vt:lpstr>
      <vt:lpstr>Цель:</vt:lpstr>
      <vt:lpstr>Задачи:</vt:lpstr>
      <vt:lpstr>Результаты опроса (арьергард).</vt:lpstr>
      <vt:lpstr>Результаты опроса (тест).</vt:lpstr>
      <vt:lpstr>Виды войск:</vt:lpstr>
      <vt:lpstr>Виды укреплений:</vt:lpstr>
      <vt:lpstr>Виды оружий:</vt:lpstr>
      <vt:lpstr>Авангард.</vt:lpstr>
      <vt:lpstr>Арьергард.</vt:lpstr>
      <vt:lpstr>Гвардия.</vt:lpstr>
      <vt:lpstr>Гренадёр.</vt:lpstr>
      <vt:lpstr>Драгун.</vt:lpstr>
      <vt:lpstr>Слайд 14</vt:lpstr>
      <vt:lpstr>Люнет.</vt:lpstr>
      <vt:lpstr>План люнета.</vt:lpstr>
      <vt:lpstr>Редут.</vt:lpstr>
      <vt:lpstr>План редута.</vt:lpstr>
      <vt:lpstr>Траншея.</vt:lpstr>
      <vt:lpstr>Флешь.</vt:lpstr>
      <vt:lpstr>Гаубица.</vt:lpstr>
      <vt:lpstr>Единорог. </vt:lpstr>
      <vt:lpstr>Мортира.</vt:lpstr>
      <vt:lpstr>Пика.</vt:lpstr>
      <vt:lpstr>Литература:</vt:lpstr>
      <vt:lpstr>Выводы: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234</dc:creator>
  <cp:lastModifiedBy>Шиафетдинова</cp:lastModifiedBy>
  <cp:revision>32</cp:revision>
  <dcterms:created xsi:type="dcterms:W3CDTF">2014-01-23T18:33:29Z</dcterms:created>
  <dcterms:modified xsi:type="dcterms:W3CDTF">2014-05-16T19:18:08Z</dcterms:modified>
</cp:coreProperties>
</file>