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sldIdLst>
    <p:sldId id="256" r:id="rId2"/>
    <p:sldId id="262" r:id="rId3"/>
    <p:sldId id="277" r:id="rId4"/>
    <p:sldId id="263" r:id="rId5"/>
    <p:sldId id="258" r:id="rId6"/>
    <p:sldId id="257" r:id="rId7"/>
    <p:sldId id="260" r:id="rId8"/>
    <p:sldId id="261" r:id="rId9"/>
    <p:sldId id="278" r:id="rId10"/>
    <p:sldId id="264" r:id="rId11"/>
    <p:sldId id="265" r:id="rId12"/>
    <p:sldId id="266" r:id="rId13"/>
    <p:sldId id="267" r:id="rId14"/>
    <p:sldId id="274" r:id="rId15"/>
    <p:sldId id="269" r:id="rId16"/>
    <p:sldId id="272" r:id="rId17"/>
    <p:sldId id="275" r:id="rId18"/>
    <p:sldId id="270" r:id="rId19"/>
    <p:sldId id="268" r:id="rId20"/>
    <p:sldId id="276" r:id="rId21"/>
    <p:sldId id="271" r:id="rId22"/>
  </p:sldIdLst>
  <p:sldSz cx="9906000" cy="6858000" type="A4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>
      <p:cViewPr>
        <p:scale>
          <a:sx n="63" d="100"/>
          <a:sy n="63" d="100"/>
        </p:scale>
        <p:origin x="-1500" y="-22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CE46ACE-38A4-4B39-A92F-9902EA7F8E22}" type="datetimeFigureOut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C9678DD-A133-416E-97B2-3D88A1941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13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06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10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8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2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3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3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3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8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5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1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4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358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95300" y="1600200"/>
            <a:ext cx="8915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58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8C801A-CA06-432B-9447-953CF25D5B8E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2DE5-B9FC-406B-AA98-0AD1B3B18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2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69604-3958-4B81-872D-D5334AD80B8F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2C6C8-B8DB-4132-8CF0-37EF45064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5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5853112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21450" cy="5853112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FF517-760D-41E2-B0CC-145CE081CA5D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30767-86AC-4F70-91A2-38F37E6D4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0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5300" y="277813"/>
            <a:ext cx="8915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600201"/>
            <a:ext cx="4375150" cy="21891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1"/>
            <a:ext cx="4375150" cy="21891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" y="3941763"/>
            <a:ext cx="4375150" cy="218916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5550" y="3941763"/>
            <a:ext cx="4375150" cy="218916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F7851-D6FF-4B04-8745-D76F978ABDF8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9BD7E-524B-4C10-9FC6-8EE952AAA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C199-BDAE-433C-927A-D45046006416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F3B9-88DD-4B60-8E84-A014CF6EC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17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D5AE-288B-4DB2-A27F-935F0DE51399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ACA9-3FD7-408C-86FA-B091A514F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8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68125-5E43-4D2B-B1AF-69E3E802093F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282-A7B2-473F-B347-2D517795D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07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09F6-BCF9-4356-B8CB-9646E4B19FED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827B-CF9D-4BD1-A6CA-D8C5679FB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8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F6400-BC53-4B36-85F4-6553CB3526C9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DC6BC-90C4-46BC-A6F8-AA3C236F1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07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74413-CFB2-4A45-8FEE-170F3BE9136A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365E9-1A4D-4255-BBE6-57D512F93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875B5-7412-4545-9FD6-EE5A0EE8360B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0B7AD-4DA2-467B-A309-4501BA4FF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8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37464-EC3B-4069-9DD0-24CA46B455B4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15AE8-A1ED-4909-863F-4081E02E2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7813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348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48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3638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64B2A5D-8A56-4A05-8FCD-C045B5F82A0B}" type="datetime1">
              <a:rPr lang="ru-RU"/>
              <a:pPr>
                <a:defRPr/>
              </a:pPr>
              <a:t>08.02.2014</a:t>
            </a:fld>
            <a:endParaRPr lang="ru-RU"/>
          </a:p>
        </p:txBody>
      </p:sp>
      <p:sp>
        <p:nvSpPr>
          <p:cNvPr id="348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3638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64BFE09-810A-42BD-80EF-ECDA5470D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10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-153988" y="2133600"/>
            <a:ext cx="10059988" cy="7937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</a:rPr>
              <a:t>«Роль инквизиции в становлении католицизма в Испании и борьба ортодоксального православия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ересями».</a:t>
            </a:r>
            <a:r>
              <a:rPr lang="ru-RU" dirty="0">
                <a:solidFill>
                  <a:srgbClr val="FF99FF"/>
                </a:solidFill>
              </a:rPr>
              <a:t/>
            </a:r>
            <a:br>
              <a:rPr lang="ru-RU" dirty="0">
                <a:solidFill>
                  <a:srgbClr val="FF99FF"/>
                </a:solidFill>
              </a:rPr>
            </a:br>
            <a:endParaRPr lang="ru-RU" dirty="0">
              <a:solidFill>
                <a:srgbClr val="FF99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-39688" y="3716338"/>
            <a:ext cx="9945688" cy="2305050"/>
          </a:xfrm>
        </p:spPr>
        <p:txBody>
          <a:bodyPr anchor="ctr">
            <a:normAutofit/>
          </a:bodyPr>
          <a:lstStyle/>
          <a:p>
            <a:pPr lvl="1" algn="ctr" eaLnBrk="1" hangingPunct="1">
              <a:buFontTx/>
              <a:buNone/>
              <a:defRPr/>
            </a:pPr>
            <a:r>
              <a:rPr lang="ru-RU" dirty="0"/>
              <a:t>Автор: </a:t>
            </a:r>
            <a:r>
              <a:rPr lang="ru-RU" dirty="0" err="1"/>
              <a:t>Хромова</a:t>
            </a:r>
            <a:r>
              <a:rPr lang="ru-RU" dirty="0"/>
              <a:t> Валерия, </a:t>
            </a:r>
            <a:r>
              <a:rPr lang="ru-RU" dirty="0" smtClean="0"/>
              <a:t>10 </a:t>
            </a:r>
            <a:r>
              <a:rPr lang="ru-RU" dirty="0"/>
              <a:t>«Б»</a:t>
            </a:r>
          </a:p>
          <a:p>
            <a:pPr lvl="1" algn="ctr" eaLnBrk="1" hangingPunct="1">
              <a:buFontTx/>
              <a:buNone/>
              <a:defRPr/>
            </a:pPr>
            <a:r>
              <a:rPr lang="ru-RU" dirty="0"/>
              <a:t>Научный руководитель: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заслуженный </a:t>
            </a:r>
            <a:r>
              <a:rPr lang="ru-RU" dirty="0"/>
              <a:t>учитель РФ Несмелов А.Ю</a:t>
            </a:r>
            <a:r>
              <a:rPr lang="ru-RU" dirty="0" smtClean="0"/>
              <a:t>.,</a:t>
            </a:r>
          </a:p>
          <a:p>
            <a:pPr lvl="1" algn="ctr" eaLnBrk="1" hangingPunct="1">
              <a:buFontTx/>
              <a:buNone/>
              <a:defRPr/>
            </a:pPr>
            <a:r>
              <a:rPr lang="ru-RU" dirty="0"/>
              <a:t>з</a:t>
            </a:r>
            <a:r>
              <a:rPr lang="ru-RU" dirty="0" smtClean="0"/>
              <a:t>аслуженный учитель РФ Стрельникова А.О.</a:t>
            </a:r>
            <a:endParaRPr lang="ru-RU" dirty="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60350"/>
            <a:ext cx="990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>
                <a:latin typeface="Calibri" pitchFamily="34" charset="0"/>
              </a:rPr>
              <a:t>ГБОУ СОШ №1252 имени Сервантеса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0" y="6262837"/>
            <a:ext cx="990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dirty="0">
                <a:latin typeface="Calibri" pitchFamily="34" charset="0"/>
              </a:rPr>
              <a:t>Москва, </a:t>
            </a:r>
            <a:r>
              <a:rPr lang="ru-RU" sz="2400" dirty="0" smtClean="0">
                <a:latin typeface="Calibri" pitchFamily="34" charset="0"/>
              </a:rPr>
              <a:t>201</a:t>
            </a:r>
            <a:r>
              <a:rPr lang="es-ES" sz="2400" dirty="0" smtClean="0">
                <a:latin typeface="Calibri" pitchFamily="34" charset="0"/>
              </a:rPr>
              <a:t>2-2014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A2BEB-854C-4C78-9401-17A90554053E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90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Структура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273050" y="1268413"/>
            <a:ext cx="4133850" cy="5329237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  <a:defRPr/>
            </a:pPr>
            <a:r>
              <a:rPr lang="ru-RU" sz="2400" dirty="0"/>
              <a:t>Вступление, где определяются цели и задачи исследования</a:t>
            </a: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  <a:defRPr/>
            </a:pPr>
            <a:r>
              <a:rPr lang="ru-RU" sz="2400" dirty="0"/>
              <a:t>Первая глава, содержащая историю инквизиции в Испании</a:t>
            </a: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  <a:defRPr/>
            </a:pPr>
            <a:r>
              <a:rPr lang="ru-RU" sz="2400" dirty="0"/>
              <a:t>Вторая глава, в которой рассматривается история России в данном аспекте</a:t>
            </a: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  <a:defRPr/>
            </a:pPr>
            <a:r>
              <a:rPr lang="ru-RU" sz="2400" dirty="0"/>
              <a:t>Заключение, содержащее выводы по теме исследования</a:t>
            </a:r>
          </a:p>
        </p:txBody>
      </p:sp>
      <p:pic>
        <p:nvPicPr>
          <p:cNvPr id="20483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36976" y="1916832"/>
            <a:ext cx="4791340" cy="30924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F2C6E-6FA6-4E94-9E26-7523F5B2C85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9906000" cy="105251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Европа в </a:t>
            </a:r>
            <a:r>
              <a:rPr lang="en-US" sz="4000" dirty="0"/>
              <a:t>XVI </a:t>
            </a:r>
            <a:r>
              <a:rPr lang="ru-RU" sz="4000" dirty="0"/>
              <a:t>веке</a:t>
            </a:r>
          </a:p>
        </p:txBody>
      </p:sp>
      <p:pic>
        <p:nvPicPr>
          <p:cNvPr id="22530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4515" y="1484438"/>
            <a:ext cx="5967892" cy="472370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902450" y="1484313"/>
            <a:ext cx="25733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Инквизиция – продолжения Реконкисты, она была направлена на создание объединенного королевства с единой религией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980238" y="5084763"/>
            <a:ext cx="2341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На карте: жертвы инквизиции в странах Европы в </a:t>
            </a:r>
            <a:r>
              <a:rPr lang="en-US"/>
              <a:t>XVI </a:t>
            </a:r>
            <a:r>
              <a:rPr lang="ru-RU"/>
              <a:t>веке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C8DBD-7C91-4EC9-9650-F37490F41D6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28625" y="4437063"/>
            <a:ext cx="9126538" cy="19891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/>
              <a:t>Инквизицию в Испании учредили короли </a:t>
            </a:r>
            <a:r>
              <a:rPr lang="ru-RU" sz="2400" b="1" dirty="0" err="1"/>
              <a:t>Исабель</a:t>
            </a:r>
            <a:r>
              <a:rPr lang="ru-RU" sz="2400" b="1" dirty="0"/>
              <a:t> и Фернандо, указом от 31 марта 1492 года начав изгнание крещеных и некрещеных евреев с территории Испании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/>
              <a:t>Самым жестоким инквизитором Испании стал Томас де Торквемада, за 18 лет правления которого было казнено 10200 человек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/>
          </a:p>
        </p:txBody>
      </p:sp>
      <p:pic>
        <p:nvPicPr>
          <p:cNvPr id="2150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0489" y="260649"/>
            <a:ext cx="4839494" cy="32035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1226" y="260649"/>
            <a:ext cx="2574528" cy="324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50838" y="3573463"/>
            <a:ext cx="3119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>
                <a:latin typeface="Calibri" pitchFamily="34" charset="0"/>
              </a:rPr>
              <a:t>Короли Кастилии и Арагона Исабель и Фернандо</a:t>
            </a:r>
          </a:p>
        </p:txBody>
      </p: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6902450" y="3644900"/>
            <a:ext cx="2574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>
                <a:latin typeface="Calibri" pitchFamily="34" charset="0"/>
              </a:rPr>
              <a:t>Томас де Торквемада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5AE90-0314-47CC-BD86-E563BD8022A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0_7e8ed_62e9108e_XL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/>
          <a:srcRect l="27424" b="168"/>
          <a:stretch/>
        </p:blipFill>
        <p:spPr>
          <a:xfrm>
            <a:off x="488504" y="1628800"/>
            <a:ext cx="4949968" cy="403244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333375"/>
            <a:ext cx="990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4000" b="1">
                <a:latin typeface="Verdana" pitchFamily="34" charset="0"/>
              </a:rPr>
              <a:t>Россия и инквизиция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732463" y="1484313"/>
            <a:ext cx="38227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По приказу новгородского архиепископа Геннадия </a:t>
            </a:r>
            <a:br>
              <a:rPr lang="ru-RU"/>
            </a:br>
            <a:r>
              <a:rPr lang="ru-RU"/>
              <a:t>в 1490 году против ряда еретиков применили типично инквизиторскую казнь: еретиков посадили задом наперед на лошадей (в Испании сажали на ослов, но </a:t>
            </a:r>
            <a:br>
              <a:rPr lang="ru-RU"/>
            </a:br>
            <a:r>
              <a:rPr lang="ru-RU"/>
              <a:t>в Новгороде ослов не нашлось), надели на головы "бесовские" колпаки с рогами, а на грудь каждому повесили надпись: "се есть сатанино воинство", затем провезли по всему городу, чтобы каждый встречный мог плюнуть в них.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5AA75-EDE1-4F83-A34E-7F6F61D3DE5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200025" y="2022475"/>
            <a:ext cx="5473700" cy="2581275"/>
          </a:xfrm>
        </p:spPr>
        <p:txBody>
          <a:bodyPr/>
          <a:lstStyle/>
          <a:p>
            <a:r>
              <a:rPr lang="ru-RU" sz="2400" smtClean="0">
                <a:effectLst/>
              </a:rPr>
              <a:t>В </a:t>
            </a:r>
            <a:r>
              <a:rPr lang="en-US" sz="2400" smtClean="0">
                <a:effectLst/>
              </a:rPr>
              <a:t>XX</a:t>
            </a:r>
            <a:r>
              <a:rPr lang="ru-RU" sz="2400" smtClean="0">
                <a:effectLst/>
              </a:rPr>
              <a:t> веке Россия прошла через кровавый опыт тоталитарного государства, с такой инквизицией, которую можно назвать «атеистической» - все мы знаем, каким гонениям подверглась Русская Православная Церковь.</a:t>
            </a:r>
          </a:p>
          <a:p>
            <a:pPr>
              <a:buFont typeface="Wingdings" pitchFamily="2" charset="2"/>
              <a:buNone/>
            </a:pPr>
            <a:endParaRPr lang="ru-RU" sz="2800" smtClean="0">
              <a:effectLst/>
            </a:endParaRPr>
          </a:p>
        </p:txBody>
      </p:sp>
      <p:pic>
        <p:nvPicPr>
          <p:cNvPr id="5" name="Рисунок 4" descr="31ff0c4cc249ddb498a19ce173c.jpg"/>
          <p:cNvPicPr>
            <a:picLocks noChangeAspect="1"/>
          </p:cNvPicPr>
          <p:nvPr/>
        </p:nvPicPr>
        <p:blipFill>
          <a:blip r:embed="rId2" cstate="print"/>
          <a:srcRect l="1792" t="238" r="16035"/>
          <a:stretch>
            <a:fillRect/>
          </a:stretch>
        </p:blipFill>
        <p:spPr>
          <a:xfrm>
            <a:off x="5819969" y="548680"/>
            <a:ext cx="3820201" cy="265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90" y="3429000"/>
            <a:ext cx="3809280" cy="278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FAF81-73BD-43E6-B35A-C85522FCC8A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3-aleksey-mixajlovi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489" y="3501008"/>
            <a:ext cx="2347516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3" name="Picture 6" descr="280px-Peter_der-Grosse_18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819" y="232598"/>
            <a:ext cx="2564856" cy="309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3081338" y="333375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Петр </a:t>
            </a:r>
            <a:r>
              <a:rPr lang="en-US"/>
              <a:t>I</a:t>
            </a:r>
            <a:endParaRPr lang="ru-RU"/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2924175" y="6021388"/>
            <a:ext cx="1951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Алексей Михайлович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899694" y="811601"/>
            <a:ext cx="53879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/>
              <a:t>Петр </a:t>
            </a:r>
            <a:r>
              <a:rPr lang="en-US" sz="2000" dirty="0"/>
              <a:t>I </a:t>
            </a:r>
            <a:r>
              <a:rPr lang="ru-RU" sz="2000" dirty="0"/>
              <a:t>за время своего правления создал несколько органов, занимающихся сыском и расследованием дел «еретиков», например «</a:t>
            </a:r>
            <a:r>
              <a:rPr lang="ru-RU" sz="2000" dirty="0" err="1"/>
              <a:t>Новокрещенская</a:t>
            </a:r>
            <a:r>
              <a:rPr lang="ru-RU" sz="2000" dirty="0"/>
              <a:t>» и «Раскольническая» конторы, а также «приказ инквизиторских дел»</a:t>
            </a: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3073898" y="4337620"/>
            <a:ext cx="4857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/>
              <a:t>В 1649 году царь Алексей Михайлович учреждает «Соборное уложение», первая статья которого гласит о сожжении иноверцев: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CE2EE8-BC71-4E1D-868D-FCF7D34B1BA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945688" cy="8477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Выводы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628775"/>
            <a:ext cx="5265738" cy="52847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Несмотря на  отдельные факты, подтверждающие сходство борьбы с инакомыслием в России и испанской инквизицией, говорить о существовании в России инквизиции мы не можем, так как  такого мощного аппарата, действовавшего на протяжении нескольких веков,  как в Испании, в России не было, а борьба с </a:t>
            </a:r>
            <a:r>
              <a:rPr lang="ru-RU" sz="2000" dirty="0" err="1" smtClean="0"/>
              <a:t>еретичеством</a:t>
            </a:r>
            <a:r>
              <a:rPr lang="ru-RU" sz="2000" dirty="0" smtClean="0"/>
              <a:t> имела неоднородный характер.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	В значительной степени это связано с тем, что в России, с момента утверждения христианства, не было таких серьезных врагов православия, как мусульмане и иудеи у испанского католичества.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 </a:t>
            </a:r>
          </a:p>
        </p:txBody>
      </p:sp>
      <p:pic>
        <p:nvPicPr>
          <p:cNvPr id="26628" name="Picture 4" descr="800x600_Wr9DH85m4Y21IReRmUN5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7678" y="1656358"/>
            <a:ext cx="3437864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05E5B-9814-45DA-85EA-9347A5C040A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906000" cy="990600"/>
          </a:xfrm>
        </p:spPr>
        <p:txBody>
          <a:bodyPr/>
          <a:lstStyle/>
          <a:p>
            <a:r>
              <a:rPr lang="ru-RU" sz="4000" smtClean="0">
                <a:effectLst/>
              </a:rPr>
              <a:t>Выводы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00025" y="1557338"/>
            <a:ext cx="4608513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/>
              <a:t>Инквизиция оставила глубокие следы в истории, мы до сих пор слышим ее отголоски и наблюдаем ее последствия. Сейчас ислам – самая молодая религия – пытается укрепиться в обществе, применяя физическую силу, ведет ожесточенную борьбу с представителями других конфессий.</a:t>
            </a:r>
          </a:p>
          <a:p>
            <a:pPr>
              <a:lnSpc>
                <a:spcPct val="80000"/>
              </a:lnSpc>
              <a:defRPr/>
            </a:pPr>
            <a:endParaRPr lang="ru-RU" sz="1800" dirty="0" smtClean="0"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AE77E-6017-48B9-B562-DE18FD87A945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52" y="1628800"/>
            <a:ext cx="4567736" cy="3425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90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Практическая значимость работы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>
                <a:effectLst/>
              </a:rPr>
              <a:t>Исследование не только помогло мне лучше изучить историю родной страны и страны, язык которой я изучаю, но и привлечь внимание сверстников к столь интересным историческим явлениям. Изучение истории, особенно самых темных ее страниц, способствует более глубокому пониманию </a:t>
            </a:r>
            <a:r>
              <a:rPr lang="ru-RU" sz="2800" dirty="0" err="1">
                <a:effectLst/>
              </a:rPr>
              <a:t>историчеких</a:t>
            </a:r>
            <a:r>
              <a:rPr lang="ru-RU" sz="2800" dirty="0">
                <a:effectLst/>
              </a:rPr>
              <a:t> процессов, помогает новому поколению не повторять ошибки прошлого. Знакомство с данной темой также способствует воспитанию толерантности  у молодежи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C94A3-472F-43FB-BB43-577DAA32AE2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495300" y="333375"/>
            <a:ext cx="9410700" cy="1422400"/>
          </a:xfrm>
        </p:spPr>
        <p:txBody>
          <a:bodyPr/>
          <a:lstStyle/>
          <a:p>
            <a:r>
              <a:rPr lang="ru-RU" sz="4000" smtClean="0">
                <a:effectLst/>
              </a:rPr>
              <a:t>Работа над проектом продолжается.</a:t>
            </a:r>
            <a:br>
              <a:rPr lang="ru-RU" sz="4000" smtClean="0">
                <a:effectLst/>
              </a:rPr>
            </a:br>
            <a:r>
              <a:rPr lang="ru-RU" sz="3200" smtClean="0">
                <a:effectLst/>
              </a:rPr>
              <a:t>Музей Инквизиции в Кордобе (Испания)</a:t>
            </a:r>
          </a:p>
        </p:txBody>
      </p:sp>
      <p:pic>
        <p:nvPicPr>
          <p:cNvPr id="24586" name="Picture 10" descr="IMG_355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6496" y="2060848"/>
            <a:ext cx="2944416" cy="20303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7" name="Picture 11" descr="IMG_356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16496" y="4581128"/>
            <a:ext cx="2944416" cy="20303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8" name="Picture 12" descr="IMG_36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825208" y="1988840"/>
            <a:ext cx="2915196" cy="360040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9" name="Picture 13" descr="IMG_355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584848" y="2924944"/>
            <a:ext cx="2972270" cy="367240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104D1-E62D-4A68-91CB-6E7686571FC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052513" y="6165850"/>
            <a:ext cx="8347075" cy="566738"/>
          </a:xfrm>
        </p:spPr>
        <p:txBody>
          <a:bodyPr anchor="b">
            <a:normAutofit fontScale="90000"/>
          </a:bodyPr>
          <a:lstStyle/>
          <a:p>
            <a:pPr algn="l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Святая инквизиция</a:t>
            </a: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- (лат. </a:t>
            </a:r>
            <a:r>
              <a:rPr lang="ru-RU" sz="2000" dirty="0" err="1" smtClean="0">
                <a:solidFill>
                  <a:schemeClr val="tx1"/>
                </a:solidFill>
              </a:rPr>
              <a:t>Inquisitio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Haereticae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Pravitatis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Sanctum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Officium</a:t>
            </a:r>
            <a:r>
              <a:rPr lang="ru-RU" sz="2000" dirty="0" smtClean="0">
                <a:solidFill>
                  <a:schemeClr val="tx1"/>
                </a:solidFill>
              </a:rPr>
              <a:t>, «Святой отдел расследований еретической греховности») — общее название ряда учреждений Римско-католической церкви, предназначенных для борьбы с ересью</a:t>
            </a:r>
            <a:r>
              <a:rPr lang="ru-RU" sz="1800" b="1" dirty="0" smtClean="0">
                <a:solidFill>
                  <a:schemeClr val="tx1"/>
                </a:solidFill>
              </a:rPr>
              <a:t>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 smtClean="0"/>
          </a:p>
        </p:txBody>
      </p:sp>
      <p:pic>
        <p:nvPicPr>
          <p:cNvPr id="14338" name="Рисунок 5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3957" r="4311" b="5026"/>
          <a:stretch/>
        </p:blipFill>
        <p:spPr>
          <a:xfrm>
            <a:off x="1208584" y="260350"/>
            <a:ext cx="7537695" cy="497574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F8EA-5FB4-4805-A5C3-87DE4BDE60E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IMG_36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0472" y="260648"/>
            <a:ext cx="4138149" cy="285293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74" name="Picture 10" descr="IMG_3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64968" y="116632"/>
            <a:ext cx="4888780" cy="337200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75" name="Picture 11" descr="IMG_356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00472" y="3429000"/>
            <a:ext cx="4094905" cy="28239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76" name="Picture 12" descr="IMG_359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 t="13713" b="13713"/>
          <a:stretch>
            <a:fillRect/>
          </a:stretch>
        </p:blipFill>
        <p:spPr>
          <a:xfrm rot="10800000">
            <a:off x="4664968" y="3717032"/>
            <a:ext cx="4950796" cy="247719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31E57-5832-482E-AF12-2B3EEC01DE0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WordArt 4"/>
          <p:cNvSpPr>
            <a:spLocks noChangeArrowheads="1" noChangeShapeType="1" noTextEdit="1"/>
          </p:cNvSpPr>
          <p:nvPr/>
        </p:nvSpPr>
        <p:spPr bwMode="auto">
          <a:xfrm>
            <a:off x="896551" y="0"/>
            <a:ext cx="8177823" cy="172819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Спасибо за внимание</a:t>
            </a:r>
          </a:p>
        </p:txBody>
      </p:sp>
      <p:pic>
        <p:nvPicPr>
          <p:cNvPr id="28674" name="Picture 5" descr="the_bible_the_koran_foto2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206" y="2204864"/>
            <a:ext cx="3978443" cy="241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5" name="Picture 6" descr="Untitled-3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1981" y="4749460"/>
            <a:ext cx="1824117" cy="1872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7" descr="800x600_Wr9DH85m4Y21IReRmUN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2274" y="4749460"/>
            <a:ext cx="2880015" cy="1858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7" name="Picture 8" descr="131763048887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1183" y="4749632"/>
            <a:ext cx="1603785" cy="1859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8" name="Picture 9" descr="heretiqu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9288" y="2157022"/>
            <a:ext cx="2755250" cy="2448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5A69A-08A3-4ED2-898B-D4BF55AD94A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Актуальность работы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844824"/>
            <a:ext cx="4785882" cy="358941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597400" cy="45307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Проблема отношений государства и церкви, церкви и общества, и проблема межконфессиональных отношений вечные проблемы, не теряющие своей актуальности в наше время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14D7F-EE74-405A-8657-7FABB644C30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9906000" cy="91916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Гипотеза</a:t>
            </a:r>
          </a:p>
        </p:txBody>
      </p:sp>
      <p:pic>
        <p:nvPicPr>
          <p:cNvPr id="15362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497" y="1268761"/>
            <a:ext cx="4368271" cy="51720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3" name="Объект 6"/>
          <p:cNvSpPr>
            <a:spLocks noGrp="1"/>
          </p:cNvSpPr>
          <p:nvPr>
            <p:ph sz="half" idx="4294967295"/>
          </p:nvPr>
        </p:nvSpPr>
        <p:spPr>
          <a:xfrm>
            <a:off x="5265738" y="1600200"/>
            <a:ext cx="437515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Если рассмотреть религиозную политику Испании и России в аспекте борьбы с инакомыслием, можно найти много схожих черт и методов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60E00-86AD-4443-861C-7F5349CD4FC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9906000" cy="91916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Предмет и объект исследования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273050" y="1773238"/>
            <a:ext cx="4375150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u="sng" dirty="0"/>
              <a:t>Объектом исследования являются</a:t>
            </a:r>
            <a:r>
              <a:rPr lang="ru-RU" sz="2400" dirty="0"/>
              <a:t> отношения государства, общества и церкви в Испании и России.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u="sng" dirty="0"/>
              <a:t>Предметом</a:t>
            </a:r>
            <a:r>
              <a:rPr lang="ru-RU" sz="2400" dirty="0"/>
              <a:t> - методы борьбы с еретиками испанской инквизиции, православной церкви и государства, а также методы  борьбы с инакомыслием в советском государстве.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873572" y="4149726"/>
            <a:ext cx="4753504" cy="253841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4991" y="1342226"/>
            <a:ext cx="4680520" cy="2509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3745C-61C4-4FB7-A09C-2E3E785AC6E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90513"/>
            <a:ext cx="9906000" cy="5762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000" dirty="0"/>
              <a:t>Цели и Задачи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28625" y="1196975"/>
            <a:ext cx="4524375" cy="23034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100" u="sng" dirty="0"/>
              <a:t>Цель моей работы</a:t>
            </a:r>
            <a:r>
              <a:rPr lang="ru-RU" sz="2100" dirty="0"/>
              <a:t> - изучить религиозную политику Испанской инквизиции, политику и религиозную систему в России в выбранном аспекте в указанные периоды; найти общие и различные черты.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ru-RU" sz="3000" u="sng" dirty="0"/>
          </a:p>
          <a:p>
            <a:pPr eaLnBrk="1" hangingPunct="1">
              <a:lnSpc>
                <a:spcPct val="90000"/>
              </a:lnSpc>
              <a:defRPr/>
            </a:pPr>
            <a:endParaRPr lang="ru-RU" sz="2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5265738" y="1196975"/>
            <a:ext cx="4289425" cy="5472113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000" u="sng" dirty="0"/>
              <a:t>Задачи работы</a:t>
            </a:r>
            <a:r>
              <a:rPr lang="ru-RU" sz="2000" dirty="0"/>
              <a:t>:  </a:t>
            </a:r>
          </a:p>
          <a:p>
            <a:pPr marL="0" indent="0" eaLnBrk="1" hangingPunct="1">
              <a:defRPr/>
            </a:pPr>
            <a:r>
              <a:rPr lang="ru-RU" sz="2000" dirty="0" smtClean="0"/>
              <a:t> Изучить </a:t>
            </a:r>
            <a:r>
              <a:rPr lang="ru-RU" sz="2000" dirty="0"/>
              <a:t>предпосылки инквизиции;</a:t>
            </a:r>
          </a:p>
          <a:p>
            <a:pPr marL="0" indent="0" eaLnBrk="1" hangingPunct="1">
              <a:defRPr/>
            </a:pPr>
            <a:r>
              <a:rPr lang="ru-RU" sz="2000" dirty="0" smtClean="0"/>
              <a:t> Рассмотреть </a:t>
            </a:r>
            <a:r>
              <a:rPr lang="ru-RU" sz="2000" dirty="0"/>
              <a:t>Испанскую инквизицию, как оружие в борьбе государства и католической церкви с мусульманами и иудеями;</a:t>
            </a:r>
          </a:p>
          <a:p>
            <a:pPr marL="0" indent="0" eaLnBrk="1" hangingPunct="1">
              <a:defRPr/>
            </a:pPr>
            <a:r>
              <a:rPr lang="ru-RU" sz="2000" dirty="0" smtClean="0"/>
              <a:t> Сделать </a:t>
            </a:r>
            <a:r>
              <a:rPr lang="ru-RU" sz="2000" dirty="0"/>
              <a:t>исторический обзор религиозных и политических тенденций в истории России;</a:t>
            </a:r>
          </a:p>
          <a:p>
            <a:pPr marL="0" indent="0" eaLnBrk="1" hangingPunct="1">
              <a:defRPr/>
            </a:pPr>
            <a:r>
              <a:rPr lang="ru-RU" sz="2000" dirty="0" smtClean="0"/>
              <a:t> Исследовать </a:t>
            </a:r>
            <a:r>
              <a:rPr lang="ru-RU" sz="2000" dirty="0"/>
              <a:t>материалы отечественной истории, касающиеся борьбы с </a:t>
            </a:r>
            <a:r>
              <a:rPr lang="ru-RU" sz="2000" dirty="0" err="1"/>
              <a:t>еретичеством</a:t>
            </a:r>
            <a:endParaRPr lang="ru-RU" sz="2000" dirty="0"/>
          </a:p>
          <a:p>
            <a:pPr marL="0" indent="0" eaLnBrk="1" hangingPunct="1">
              <a:defRPr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506" y="3501009"/>
            <a:ext cx="4380033" cy="2792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44DBFA-6C36-4B88-BB7B-2123427A997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99060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Методы исследования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350838" y="1412875"/>
            <a:ext cx="4375150" cy="4530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Изучение литературы, документов, сайтов Интернет  по теме на русском и испанском языках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Анализ и систематизация материалов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Сравнение политической и социальной обстановок в России и Испании в различные периоды истории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176038" y="1484784"/>
            <a:ext cx="4285966" cy="496855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8FCE1-A773-49CA-AED6-7BA67A532F2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906000" cy="431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/>
              <a:t>Хосе </a:t>
            </a:r>
            <a:r>
              <a:rPr lang="ru-RU" sz="2400" b="1" dirty="0" err="1"/>
              <a:t>Мартинес</a:t>
            </a:r>
            <a:r>
              <a:rPr lang="ru-RU" sz="2400" b="1" dirty="0"/>
              <a:t> </a:t>
            </a:r>
            <a:r>
              <a:rPr lang="ru-RU" sz="2400" b="1" dirty="0" err="1"/>
              <a:t>Мильян</a:t>
            </a:r>
            <a:r>
              <a:rPr lang="ru-RU" sz="2400" b="1" dirty="0"/>
              <a:t> «Испанская инквизиция»</a:t>
            </a:r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974" y="908720"/>
            <a:ext cx="188694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24" y="908720"/>
            <a:ext cx="3346715" cy="231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0" y="3573463"/>
            <a:ext cx="990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</a:rPr>
              <a:t>Е. Ф. Грекулов «Православная инквизиция в России»</a:t>
            </a:r>
          </a:p>
        </p:txBody>
      </p:sp>
      <p:pic>
        <p:nvPicPr>
          <p:cNvPr id="19461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541" y="4324846"/>
            <a:ext cx="2775744" cy="233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Рисунок 9"/>
          <p:cNvPicPr>
            <a:picLocks noChangeAspect="1"/>
          </p:cNvPicPr>
          <p:nvPr/>
        </p:nvPicPr>
        <p:blipFill>
          <a:blip r:embed="rId5"/>
          <a:srcRect l="17638" r="17638"/>
          <a:stretch>
            <a:fillRect/>
          </a:stretch>
        </p:blipFill>
        <p:spPr bwMode="auto">
          <a:xfrm>
            <a:off x="7527287" y="908720"/>
            <a:ext cx="166470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3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7286" y="4293096"/>
            <a:ext cx="1651000" cy="236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4" name="Рисунок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6983" y="4293096"/>
            <a:ext cx="1692275" cy="241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F1463-D9EB-43A8-8616-882CC3B8FB3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Научная новизна работы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307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Несмотря на огромное количество материалов по теме, не существует исследований, содержащих сравнение, которое содержит моя работа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DCC7C-E095-4C02-A4AB-68E5DFEF1F9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" y="1700808"/>
            <a:ext cx="4999391" cy="383286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70" name="TextBox 8"/>
          <p:cNvSpPr txBox="1">
            <a:spLocks noChangeArrowheads="1"/>
          </p:cNvSpPr>
          <p:nvPr/>
        </p:nvSpPr>
        <p:spPr bwMode="auto">
          <a:xfrm>
            <a:off x="992188" y="5949950"/>
            <a:ext cx="7921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dirty="0"/>
              <a:t>«Гаррота» - автор </a:t>
            </a:r>
            <a:r>
              <a:rPr lang="ru-RU" dirty="0" err="1"/>
              <a:t>Рамон</a:t>
            </a:r>
            <a:r>
              <a:rPr lang="ru-RU" dirty="0"/>
              <a:t> </a:t>
            </a:r>
            <a:r>
              <a:rPr lang="ru-RU" dirty="0" err="1"/>
              <a:t>Касас</a:t>
            </a:r>
            <a:r>
              <a:rPr lang="ru-RU" dirty="0"/>
              <a:t>, картина находится в музее «</a:t>
            </a:r>
            <a:r>
              <a:rPr lang="en-US" dirty="0" err="1" smtClean="0"/>
              <a:t>Museo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Artes</a:t>
            </a:r>
            <a:r>
              <a:rPr lang="en-US" dirty="0" smtClean="0"/>
              <a:t> </a:t>
            </a:r>
            <a:r>
              <a:rPr lang="en-US" dirty="0" err="1" smtClean="0"/>
              <a:t>Modernas</a:t>
            </a:r>
            <a:r>
              <a:rPr lang="en-US" dirty="0" smtClean="0"/>
              <a:t> de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en-US" dirty="0"/>
              <a:t>Reina Sofia</a:t>
            </a:r>
            <a:r>
              <a:rPr lang="ru-RU" dirty="0"/>
              <a:t>» в Мадриде, Испания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</TotalTime>
  <Words>688</Words>
  <Application>Microsoft Office PowerPoint</Application>
  <PresentationFormat>Лист A4 (210x297 мм)</PresentationFormat>
  <Paragraphs>80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Лучи</vt:lpstr>
      <vt:lpstr>«Роль инквизиции в становлении католицизма в Испании и борьба ортодоксального православия  с ересями». </vt:lpstr>
      <vt:lpstr>Святая инквизиция - (лат. Inquisitio Haereticae Pravitatis Sanctum Officium, «Святой отдел расследований еретической греховности») — общее название ряда учреждений Римско-католической церкви, предназначенных для борьбы с ересью. </vt:lpstr>
      <vt:lpstr>Актуальность работы</vt:lpstr>
      <vt:lpstr>Гипотеза</vt:lpstr>
      <vt:lpstr>Предмет и объект исследования</vt:lpstr>
      <vt:lpstr>Цели и Задачи</vt:lpstr>
      <vt:lpstr>Методы исследования</vt:lpstr>
      <vt:lpstr>Хосе Мартинес Мильян «Испанская инквизиция»</vt:lpstr>
      <vt:lpstr>Научная новизна работы</vt:lpstr>
      <vt:lpstr>Структура работы</vt:lpstr>
      <vt:lpstr>Европа в XVI веке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Выводы</vt:lpstr>
      <vt:lpstr>Практическая значимость работы</vt:lpstr>
      <vt:lpstr>Работа над проектом продолжается. Музей Инквизиции в Кордобе (Испания)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«Роль инквизиции в становлении католицизма в Испании и борьба ортодоксального православия с ересями».</dc:title>
  <dc:creator>Валерия</dc:creator>
  <cp:lastModifiedBy>Валерия</cp:lastModifiedBy>
  <cp:revision>25</cp:revision>
  <cp:lastPrinted>2013-03-29T13:51:45Z</cp:lastPrinted>
  <dcterms:created xsi:type="dcterms:W3CDTF">2013-03-17T17:35:12Z</dcterms:created>
  <dcterms:modified xsi:type="dcterms:W3CDTF">2014-02-08T03:45:29Z</dcterms:modified>
</cp:coreProperties>
</file>