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  <p:sldMasterId id="2147483746" r:id="rId3"/>
  </p:sldMasterIdLst>
  <p:notesMasterIdLst>
    <p:notesMasterId r:id="rId17"/>
  </p:notesMasterIdLst>
  <p:sldIdLst>
    <p:sldId id="273" r:id="rId4"/>
    <p:sldId id="267" r:id="rId5"/>
    <p:sldId id="271" r:id="rId6"/>
    <p:sldId id="277" r:id="rId7"/>
    <p:sldId id="278" r:id="rId8"/>
    <p:sldId id="279" r:id="rId9"/>
    <p:sldId id="280" r:id="rId10"/>
    <p:sldId id="281" r:id="rId11"/>
    <p:sldId id="291" r:id="rId12"/>
    <p:sldId id="295" r:id="rId13"/>
    <p:sldId id="290" r:id="rId14"/>
    <p:sldId id="289" r:id="rId15"/>
    <p:sldId id="296" r:id="rId16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7E6000"/>
    <a:srgbClr val="866600"/>
    <a:srgbClr val="73260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A6036E5F-28CB-4E8D-93C7-F1B1C8F13AF5}" type="datetimeFigureOut">
              <a:rPr lang="ru-RU" smtClean="0"/>
              <a:t>16.05.2014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267C060-9094-497D-9DCC-E3A6D5E856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57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A9935D-05A3-4512-8F40-3D66AC0D73B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928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F3E5C-9C18-4F7F-96B4-4B9F11B24F7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54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2CA7C-B9B0-4CAE-9735-C52E0612CB9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26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8C402-E616-4917-8C16-E7A9B138C1D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61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62F6B-2F17-4A16-8475-F88A6886362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967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D69E-66CA-46AF-AF92-35B8A1E8C8D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036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C1418-BF16-4550-8C43-6CD496D58B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8300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7F36C-B66B-45B7-8644-D39E9E0E2C4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184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9ED50-8F42-4B2D-AA13-DC10DBC725E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20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740108-CBCA-4B3F-A606-C08C19B5F1B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316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1FBDE0-9979-4569-8399-D6CD468A04B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32779-9046-41D7-957C-231D723F683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843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80CB5-30D4-4649-A387-F635721C02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184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52497F-D03E-4F5D-8AA0-0E3E9B5FD6F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834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45EDE-2C96-414D-892A-BE3AE543F8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587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6877-A282-4381-8FC0-5E92C6D835F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A168-74D5-4D63-A51A-774E7284F3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682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57667-0966-4E83-A0D5-5F3BAEDE32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17822-8EC6-4B12-9C2A-E1E6E957E0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301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8DE6-92F8-4327-BDC9-F93AE7A0ADB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B176F-2BFD-4261-A104-B9DCA366F84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5468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3E1DA-D04A-416E-A69F-C01065094E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21108-1CB4-4E45-9C1B-3343FE1F34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5659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D036A-11A8-4010-96E6-6FB8AD4972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B0AD5-FCD6-4AF8-8C81-8693B67F716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06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EFE8C-675C-41FA-A3B2-5C2BC5D52A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0E481-7BA6-438A-9F3C-DC9F592F70F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71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17DA4-E14D-4EF7-992E-FD381A0DA4F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D0D98-8064-443F-8A3C-E78DC9909F9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1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5D0E9-3C2C-45C2-883E-3EB3CBDE5BB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47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211E5-6849-414A-9CCE-A5C408F075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2FAFD-BBB7-49D6-8AF8-AE02DC252B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837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2F2E2-ED2D-4EA9-9857-BBF8798A88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E23BD-1FEB-4764-94B2-22DD743688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8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371A-B5AF-41F5-9E49-09D22E74BB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512ED-78B1-404A-9D21-881A563840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01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84121-DC7D-42AC-B3A2-EF10BDF1D4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B0112-4896-4485-AA70-95AC064C21A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28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1242E-2E58-45AD-B311-B73700393E6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5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B3F28-EE34-4364-AE50-9BB0711361E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67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397CAB-0AA5-4307-9C84-51B7D9B37F3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417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11F42-C605-48F0-B90D-CBDDA125EBD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832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407167-C425-4965-A769-A3CCE93DCF7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FC50CA-E12F-4D03-817A-92E2BBE5CC7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5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1AE16D-4E3E-4E5D-BA03-34CD053E7ED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48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dirty="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B56EE9-1E5E-4C2C-A0F0-91878582F120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94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B454E9-F0CB-4DB2-BA95-CA12C6277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284DFD-BDE5-4A23-BB9F-4D857043BCE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49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17.pn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png"/><Relationship Id="rId10" Type="http://schemas.openxmlformats.org/officeDocument/2006/relationships/image" Target="../media/image35.jpeg"/><Relationship Id="rId4" Type="http://schemas.openxmlformats.org/officeDocument/2006/relationships/image" Target="../media/image3.jpeg"/><Relationship Id="rId9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http://gvrr.unesco.ru/photo/Image/logos/clip_image00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ru.wikipedia.org/wiki/%D0%AE%D0%9D%D0%95%D0%A1%D0%9A%D0%9E" TargetMode="External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openxmlformats.org/officeDocument/2006/relationships/image" Target="../media/image3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02052" y="2132856"/>
            <a:ext cx="7772400" cy="147002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ru-RU" sz="115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UNESCO</a:t>
            </a:r>
            <a:endParaRPr lang="ru-RU" altLang="ru-RU" sz="11500" b="1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98" descr="unesco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3923928" y="663444"/>
            <a:ext cx="1328648" cy="1109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1475655" y="3933056"/>
            <a:ext cx="6483071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475656" y="1922655"/>
            <a:ext cx="6483071" cy="0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202" name="Picture 10" descr="http://i.allday.ru/uploads/posts/2008-11/1226872801_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49478" l="494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53" r="14980" b="75715"/>
          <a:stretch/>
        </p:blipFill>
        <p:spPr bwMode="auto">
          <a:xfrm>
            <a:off x="5722303" y="2348880"/>
            <a:ext cx="1872208" cy="116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14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6536" y="1052736"/>
            <a:ext cx="3175000" cy="4525963"/>
          </a:xfrm>
          <a:noFill/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1.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2.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3.</a:t>
            </a:r>
          </a:p>
        </p:txBody>
      </p:sp>
      <p:pic>
        <p:nvPicPr>
          <p:cNvPr id="6" name="Picture 98" descr="unesc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369209" y="6092295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097401" y="6092295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5"/>
          <p:cNvSpPr>
            <a:spLocks noGrp="1" noChangeArrowheads="1"/>
          </p:cNvSpPr>
          <p:nvPr>
            <p:ph type="title"/>
          </p:nvPr>
        </p:nvSpPr>
        <p:spPr>
          <a:xfrm>
            <a:off x="3798168" y="422217"/>
            <a:ext cx="4572000" cy="1143000"/>
          </a:xfrm>
          <a:noFill/>
          <a:ln/>
        </p:spPr>
        <p:txBody>
          <a:bodyPr/>
          <a:lstStyle/>
          <a:p>
            <a:r>
              <a:rPr lang="ru-RU" alt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Всемирное наследие </a:t>
            </a:r>
            <a:endParaRPr lang="ru-RU" altLang="ru-RU" sz="36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26" name="Picture 2" descr="File:Welterbe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6292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03512" y="5134451"/>
            <a:ext cx="158417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252525"/>
                </a:solidFill>
              </a:rPr>
              <a:t>Эмблема Комитета всемирного наследия ЮНЕСКО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1" name="Picture 14" descr="File:Spas tower kaz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29" y="1848860"/>
            <a:ext cx="4816915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9" name="Picture 10" descr="File:Kishi church 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75" y="2074379"/>
            <a:ext cx="4832739" cy="311711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8" name="Picture 8" descr="File:Klyuchevskoi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354" y="2155235"/>
            <a:ext cx="4832739" cy="312315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6" name="Picture 4" descr="File:PalaceSquar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143" y="1922726"/>
            <a:ext cx="4792219" cy="358817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" name="Picture 12" descr="File:Olhon Island (Lake Baykal)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78"/>
          <a:stretch/>
        </p:blipFill>
        <p:spPr bwMode="auto">
          <a:xfrm>
            <a:off x="3590354" y="2033308"/>
            <a:ext cx="5014094" cy="328582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7" name="Picture 6" descr="File:Kolomenskoe Ascension Church only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235" y="1407296"/>
            <a:ext cx="2943450" cy="42484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028" name="Picture 4" descr="File:Flag of UNESCO.sv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r="30106"/>
          <a:stretch/>
        </p:blipFill>
        <p:spPr bwMode="auto">
          <a:xfrm>
            <a:off x="179512" y="260648"/>
            <a:ext cx="244827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ile:Moscow RedSquar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537" y="2094916"/>
            <a:ext cx="4741497" cy="322421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9738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6536" y="1052736"/>
            <a:ext cx="3175000" cy="4525963"/>
          </a:xfrm>
          <a:noFill/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1.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2.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3.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798168" y="422217"/>
            <a:ext cx="4572000" cy="1143000"/>
          </a:xfrm>
          <a:noFill/>
          <a:ln/>
        </p:spPr>
        <p:txBody>
          <a:bodyPr/>
          <a:lstStyle/>
          <a:p>
            <a:r>
              <a:rPr lang="ru-RU" alt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Программы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23929" y="1600200"/>
            <a:ext cx="44462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ru-RU" altLang="ru-RU" sz="20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Нематериальное культурное наследие</a:t>
            </a:r>
            <a:endParaRPr lang="ru-RU" altLang="ru-RU" sz="2000" b="1" i="1" dirty="0" smtClean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98" descr="unesco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88024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16216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38375" y="236964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+mj-lt"/>
              </a:rPr>
              <a:t>ЮНЕСКО приняла Конвенцию о защите нематериального культурного наследия. Такое название получили устные традиции, традиционные музыка, танцы, ритуалы и фестивали, ремёсла. Характерными особенностями объектов является связь с природой и историей, культурное разнообразие и творчество, передача из поколения в поколение. Наследие не ограничено материальными ценностями и носит также название живого наследия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90602" y="2000308"/>
            <a:ext cx="2115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Принято в </a:t>
            </a:r>
            <a:r>
              <a:rPr lang="ru-RU" i="1" dirty="0">
                <a:solidFill>
                  <a:schemeClr val="accent6">
                    <a:lumMod val="75000"/>
                  </a:schemeClr>
                </a:solidFill>
              </a:rPr>
              <a:t>2003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г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File:Novruz Baku03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7" t="-4035" r="19919" b="4035"/>
          <a:stretch/>
        </p:blipFill>
        <p:spPr bwMode="auto">
          <a:xfrm>
            <a:off x="122664" y="116632"/>
            <a:ext cx="2497873" cy="425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2267" y="4634046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C000"/>
                </a:solidFill>
                <a:latin typeface="Acquest Script" panose="02000505000000020004" pitchFamily="2" charset="0"/>
              </a:rPr>
              <a:t>Искусство азербайджанских ашугов </a:t>
            </a:r>
            <a:r>
              <a:rPr lang="ru-RU" sz="2000" dirty="0">
                <a:latin typeface="Acquest Script" panose="02000505000000020004" pitchFamily="2" charset="0"/>
              </a:rPr>
              <a:t>— объект нематериального культурного наследия</a:t>
            </a:r>
          </a:p>
        </p:txBody>
      </p:sp>
    </p:spTree>
    <p:extLst>
      <p:ext uri="{BB962C8B-B14F-4D97-AF65-F5344CB8AC3E}">
        <p14:creationId xmlns:p14="http://schemas.microsoft.com/office/powerpoint/2010/main" val="27240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6536" y="1052736"/>
            <a:ext cx="3175000" cy="4525963"/>
          </a:xfrm>
          <a:noFill/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1.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2.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3.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798168" y="422217"/>
            <a:ext cx="4572000" cy="1143000"/>
          </a:xfrm>
          <a:noFill/>
          <a:ln/>
        </p:spPr>
        <p:txBody>
          <a:bodyPr/>
          <a:lstStyle/>
          <a:p>
            <a:r>
              <a:rPr lang="ru-RU" alt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Программы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923928" y="1600200"/>
            <a:ext cx="20345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ru-RU" altLang="ru-RU" sz="20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Память мира</a:t>
            </a:r>
            <a:endParaRPr lang="ru-RU" altLang="ru-RU" sz="2000" b="1" i="1" dirty="0" smtClean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98" descr="unesco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88024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16216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22" t="-862" r="12599" b="862"/>
          <a:stretch/>
        </p:blipFill>
        <p:spPr bwMode="auto">
          <a:xfrm>
            <a:off x="110459" y="260648"/>
            <a:ext cx="2509024" cy="411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4016" y="4581128"/>
            <a:ext cx="2627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Acquest Script" panose="02000505000000020004" pitchFamily="2" charset="0"/>
              </a:rPr>
              <a:t>Фильм «Волшебник страны </a:t>
            </a:r>
            <a:r>
              <a:rPr lang="ru-RU" sz="2400" dirty="0" err="1">
                <a:solidFill>
                  <a:srgbClr val="FFC000"/>
                </a:solidFill>
                <a:latin typeface="Acquest Script" panose="02000505000000020004" pitchFamily="2" charset="0"/>
              </a:rPr>
              <a:t>Оз</a:t>
            </a:r>
            <a:r>
              <a:rPr lang="ru-RU" sz="2400" dirty="0">
                <a:solidFill>
                  <a:srgbClr val="FFC000"/>
                </a:solidFill>
                <a:latin typeface="Acquest Script" panose="02000505000000020004" pitchFamily="2" charset="0"/>
              </a:rPr>
              <a:t>»</a:t>
            </a:r>
            <a:r>
              <a:rPr lang="ru-RU" sz="2400" dirty="0">
                <a:latin typeface="Acquest Script" panose="02000505000000020004" pitchFamily="2" charset="0"/>
              </a:rPr>
              <a:t> (1939) — классика кинематографа и память мира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5179" y="278092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Программа призвана охранять документальное наследие, исторические документы, архивы и т. д., оказывать помощь в доступе к информации, привлекать всеобщее внимание к значимости существующих объектов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58459" y="1952253"/>
            <a:ext cx="2551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основано в </a:t>
            </a:r>
            <a:r>
              <a:rPr lang="ru-RU" i="1" dirty="0">
                <a:solidFill>
                  <a:srgbClr val="002060"/>
                </a:solidFill>
              </a:rPr>
              <a:t>1992 году</a:t>
            </a:r>
          </a:p>
        </p:txBody>
      </p:sp>
    </p:spTree>
    <p:extLst>
      <p:ext uri="{BB962C8B-B14F-4D97-AF65-F5344CB8AC3E}">
        <p14:creationId xmlns:p14="http://schemas.microsoft.com/office/powerpoint/2010/main" val="27240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439652" y="836712"/>
            <a:ext cx="5715547" cy="648071"/>
          </a:xfrm>
          <a:effectLst/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en-US" altLang="ru-RU" sz="4800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UNESCO</a:t>
            </a:r>
            <a:endParaRPr lang="ru-RU" altLang="ru-RU" sz="7200" b="1" dirty="0" smtClean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>
            <a:off x="1547664" y="1915953"/>
            <a:ext cx="6192688" cy="3482414"/>
          </a:xfrm>
          <a:prstGeom prst="foldedCorner">
            <a:avLst>
              <a:gd name="adj" fmla="val 17745"/>
            </a:avLst>
          </a:prstGeom>
          <a:solidFill>
            <a:srgbClr val="FFFFCC"/>
          </a:solidFill>
          <a:ln w="9525">
            <a:solidFill>
              <a:schemeClr val="bg2">
                <a:lumMod val="75000"/>
              </a:schemeClr>
            </a:solidFill>
            <a:round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reflection blurRad="6350" stA="50000" endA="300" endPos="38500" dist="50800" dir="5400000" sy="-100000" algn="bl" rotWithShape="0"/>
          </a:effectLst>
          <a:extLst/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4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8202" name="Picture 10" descr="http://i.allday.ru/uploads/posts/2008-11/1226872801_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49478" l="4946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53" r="14980" b="75715"/>
          <a:stretch/>
        </p:blipFill>
        <p:spPr bwMode="auto">
          <a:xfrm>
            <a:off x="4755232" y="938199"/>
            <a:ext cx="793846" cy="49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8" descr="unesc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1727852" y="4437112"/>
            <a:ext cx="952509" cy="79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63687" y="2348880"/>
            <a:ext cx="612068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rgbClr val="A500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endParaRPr lang="ru-RU" sz="7200" b="1" dirty="0">
              <a:ln w="1905"/>
              <a:solidFill>
                <a:srgbClr val="A500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4" name="Picture 19" descr="MC90043258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916832"/>
            <a:ext cx="545976" cy="54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MC900432586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368" y="1916832"/>
            <a:ext cx="551926" cy="5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5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" name="Picture 98" descr="unesco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7884368" y="5445224"/>
            <a:ext cx="1037745" cy="86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381000" y="228600"/>
            <a:ext cx="8458200" cy="6172200"/>
          </a:xfrm>
          <a:prstGeom prst="foldedCorner">
            <a:avLst>
              <a:gd name="adj" fmla="val 21496"/>
            </a:avLst>
          </a:prstGeom>
          <a:solidFill>
            <a:srgbClr val="FFFFCC"/>
          </a:soli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4800" dirty="0" smtClean="0">
              <a:solidFill>
                <a:srgbClr val="000000"/>
              </a:solidFill>
            </a:endParaRPr>
          </a:p>
        </p:txBody>
      </p:sp>
      <p:pic>
        <p:nvPicPr>
          <p:cNvPr id="4113" name="Picture 17" descr="MC90043258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720" y="-17182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MC900432586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9249" y="656686"/>
            <a:ext cx="56602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Штаб-квартира:                                         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Тип организации: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Официальные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языки:</a:t>
            </a:r>
          </a:p>
          <a:p>
            <a:pPr marL="0" marR="0" lvl="0" indent="0" algn="ctr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   Руководители: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Генеральный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директор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Председатель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Исполнительного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совета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3118" y="656686"/>
            <a:ext cx="34563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</a:rPr>
              <a:t>Париж, Франция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Международная организация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</a:rPr>
              <a:t>Английский, Испанский, Русский, Французский, Китайский, Арабский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33399">
                  <a:lumMod val="7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2" name="Picture 7" descr="Франци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18" y="817420"/>
            <a:ext cx="373406" cy="25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Флаг Болгари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18" y="3394470"/>
            <a:ext cx="370283" cy="28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Флаг Египт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118" y="4210311"/>
            <a:ext cx="373406" cy="25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74216" y="3265092"/>
            <a:ext cx="388843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Ирина Бокова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8077" y="4152943"/>
            <a:ext cx="2585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Мохаммед Самех Амр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63722" y="5409214"/>
            <a:ext cx="2376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Основание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99">
                    <a:lumMod val="75000"/>
                  </a:srgbClr>
                </a:solidFill>
                <a:effectLst/>
                <a:uLnTx/>
                <a:uFillTx/>
              </a:rPr>
              <a:t>16 ноября 1945 года</a:t>
            </a:r>
          </a:p>
        </p:txBody>
      </p:sp>
      <p:pic>
        <p:nvPicPr>
          <p:cNvPr id="2054" name="Picture 6" descr="File:Irina Bokova-IMG 358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7500"/>
            <a:ext cx="2179485" cy="32692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27304" y="4352957"/>
            <a:ext cx="1868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Ген. Директор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7549769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51920" y="620688"/>
            <a:ext cx="4176464" cy="1470025"/>
          </a:xfrm>
        </p:spPr>
        <p:txBody>
          <a:bodyPr/>
          <a:lstStyle/>
          <a:p>
            <a:r>
              <a:rPr lang="en-US" alt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UNESCO</a:t>
            </a:r>
            <a:endParaRPr lang="ru-RU" altLang="ru-RU" b="1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658" y="2492896"/>
            <a:ext cx="2529126" cy="838200"/>
          </a:xfrm>
        </p:spPr>
        <p:txBody>
          <a:bodyPr/>
          <a:lstStyle/>
          <a:p>
            <a:r>
              <a:rPr lang="ru-RU" alt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</a:t>
            </a:r>
            <a:r>
              <a:rPr lang="ru-RU" alt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Организация Объединенных Наций по вопросам Образования, Науки и Культуры (ЮНЕСКО)</a:t>
            </a:r>
          </a:p>
          <a:p>
            <a:endParaRPr lang="ru-RU" altLang="ru-RU" dirty="0"/>
          </a:p>
        </p:txBody>
      </p:sp>
      <p:sp>
        <p:nvSpPr>
          <p:cNvPr id="5" name="Text Box 101"/>
          <p:cNvSpPr txBox="1">
            <a:spLocks noChangeArrowheads="1"/>
          </p:cNvSpPr>
          <p:nvPr/>
        </p:nvSpPr>
        <p:spPr bwMode="auto">
          <a:xfrm>
            <a:off x="-1620688" y="5786454"/>
            <a:ext cx="391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n-US" sz="1200" b="1" dirty="0">
                <a:ln w="3175">
                  <a:solidFill>
                    <a:srgbClr val="4A7EBB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UNESCO</a:t>
            </a:r>
          </a:p>
          <a:p>
            <a:pPr algn="r" fontAlgn="base">
              <a:spcBef>
                <a:spcPct val="0"/>
              </a:spcBef>
            </a:pPr>
            <a:r>
              <a:rPr lang="en-US" sz="1200" b="1" dirty="0">
                <a:ln w="3175">
                  <a:solidFill>
                    <a:srgbClr val="4A7EBB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Associated Schools</a:t>
            </a:r>
            <a:endParaRPr lang="ru-RU" sz="1200" b="1" dirty="0">
              <a:ln w="3175">
                <a:solidFill>
                  <a:srgbClr val="4A7EBB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6" name="Picture 100" descr="http://gvrr.unesco.ru/photo/Image/logos/clip_image006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duotone>
              <a:prstClr val="black"/>
              <a:srgbClr val="1F497D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433656" y="4857760"/>
            <a:ext cx="85725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8" descr="unesco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914823" y="407164"/>
            <a:ext cx="1455647" cy="121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99"/>
          <p:cNvSpPr txBox="1">
            <a:spLocks noChangeArrowheads="1"/>
          </p:cNvSpPr>
          <p:nvPr/>
        </p:nvSpPr>
        <p:spPr bwMode="auto">
          <a:xfrm>
            <a:off x="-1692697" y="1621610"/>
            <a:ext cx="42282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</a:pPr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United Nations 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</a:pPr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Educational,</a:t>
            </a:r>
            <a:r>
              <a:rPr lang="ru-RU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Scientific and 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</a:pPr>
            <a:r>
              <a:rPr lang="en-US" sz="1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Cultural Organization</a:t>
            </a:r>
            <a:endParaRPr lang="ru-RU" sz="1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87078" y="2452609"/>
            <a:ext cx="4572000" cy="341632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r>
              <a:rPr lang="ru-RU" sz="3200" b="1" dirty="0">
                <a:latin typeface="Acquest Script" panose="02000505000000020004" pitchFamily="2" charset="0"/>
              </a:rPr>
              <a:t>Основание: </a:t>
            </a:r>
            <a:r>
              <a:rPr lang="ru-RU" sz="2400" dirty="0">
                <a:latin typeface="Acquest Script" panose="02000505000000020004" pitchFamily="2" charset="0"/>
              </a:rPr>
              <a:t>1945 </a:t>
            </a:r>
            <a:r>
              <a:rPr lang="ru-RU" sz="2400" dirty="0" smtClean="0">
                <a:latin typeface="Acquest Script" panose="02000505000000020004" pitchFamily="2" charset="0"/>
              </a:rPr>
              <a:t>год</a:t>
            </a:r>
            <a:endParaRPr lang="en-US" sz="2400" dirty="0" smtClean="0">
              <a:latin typeface="Acquest Script" panose="02000505000000020004" pitchFamily="2" charset="0"/>
            </a:endParaRPr>
          </a:p>
          <a:p>
            <a:r>
              <a:rPr lang="ru-RU" sz="3200" b="1" dirty="0" smtClean="0">
                <a:latin typeface="Acquest Script" panose="02000505000000020004" pitchFamily="2" charset="0"/>
              </a:rPr>
              <a:t>Деятельность</a:t>
            </a:r>
            <a:r>
              <a:rPr lang="ru-RU" sz="3200" b="1" dirty="0">
                <a:latin typeface="Acquest Script" panose="02000505000000020004" pitchFamily="2" charset="0"/>
              </a:rPr>
              <a:t>:</a:t>
            </a:r>
            <a:r>
              <a:rPr lang="ru-RU" sz="2400" dirty="0">
                <a:latin typeface="Acquest Script" panose="02000505000000020004" pitchFamily="2" charset="0"/>
              </a:rPr>
              <a:t> Расширение сотрудничества народов в области образования, науки и культуры</a:t>
            </a:r>
          </a:p>
          <a:p>
            <a:r>
              <a:rPr lang="ru-RU" sz="3200" b="1" dirty="0" smtClean="0">
                <a:latin typeface="Acquest Script" panose="02000505000000020004" pitchFamily="2" charset="0"/>
              </a:rPr>
              <a:t>Задачи</a:t>
            </a:r>
            <a:r>
              <a:rPr lang="ru-RU" sz="3200" b="1" dirty="0">
                <a:latin typeface="Acquest Script" panose="02000505000000020004" pitchFamily="2" charset="0"/>
              </a:rPr>
              <a:t>:</a:t>
            </a:r>
            <a:r>
              <a:rPr lang="ru-RU" sz="2400" dirty="0">
                <a:latin typeface="Acquest Script" panose="02000505000000020004" pitchFamily="2" charset="0"/>
              </a:rPr>
              <a:t> Провождение перспективных исследований форм образования, науки, культуры и коммуникации; продвижение, передача и обмен знаниями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87078" y="2444265"/>
            <a:ext cx="1506077" cy="433867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87078" y="2924944"/>
            <a:ext cx="2125082" cy="433867"/>
          </a:xfrm>
          <a:prstGeom prst="rect">
            <a:avLst/>
          </a:prstGeom>
          <a:solidFill>
            <a:srgbClr val="00B0F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887078" y="4160770"/>
            <a:ext cx="1188978" cy="527808"/>
          </a:xfrm>
          <a:prstGeom prst="rect">
            <a:avLst/>
          </a:prstGeom>
          <a:solidFill>
            <a:srgbClr val="92D05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120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8.33333E-7 -2.31267E-6 L 0.16545 -0.0545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-272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860206" y="23597"/>
            <a:ext cx="4572000" cy="1143000"/>
          </a:xfrm>
          <a:noFill/>
          <a:ln/>
        </p:spPr>
        <p:txBody>
          <a:bodyPr/>
          <a:lstStyle/>
          <a:p>
            <a:r>
              <a:rPr lang="en-US" altLang="ru-RU" sz="4000" b="1" dirty="0">
                <a:solidFill>
                  <a:srgbClr val="732603"/>
                </a:solidFill>
                <a:latin typeface="Castellar" panose="020A0402060406010301" pitchFamily="18" charset="0"/>
              </a:rPr>
              <a:t>B</a:t>
            </a:r>
            <a:r>
              <a:rPr lang="en-US" altLang="ru-RU" sz="4000" b="1" dirty="0" smtClean="0">
                <a:solidFill>
                  <a:srgbClr val="732603"/>
                </a:solidFill>
                <a:latin typeface="Castellar" panose="020A0402060406010301" pitchFamily="18" charset="0"/>
              </a:rPr>
              <a:t> </a:t>
            </a:r>
            <a:r>
              <a:rPr lang="en-US" altLang="ru-RU" sz="3200" b="1" dirty="0" smtClean="0">
                <a:solidFill>
                  <a:srgbClr val="732603"/>
                </a:solidFill>
                <a:latin typeface="Castellar" panose="020A0402060406010301" pitchFamily="18" charset="0"/>
              </a:rPr>
              <a:t>COCTABE</a:t>
            </a:r>
            <a:r>
              <a:rPr lang="en-US" altLang="ru-RU" sz="4000" b="1" dirty="0" smtClean="0">
                <a:solidFill>
                  <a:srgbClr val="732603"/>
                </a:solidFill>
                <a:latin typeface="Castellar" panose="020A0402060406010301" pitchFamily="18" charset="0"/>
              </a:rPr>
              <a:t>…</a:t>
            </a:r>
            <a:endParaRPr lang="ru-RU" altLang="ru-RU" sz="4000" b="1" dirty="0">
              <a:solidFill>
                <a:srgbClr val="732603"/>
              </a:solidFill>
              <a:latin typeface="Book Antiqua" pitchFamily="18" charset="0"/>
            </a:endParaRPr>
          </a:p>
        </p:txBody>
      </p:sp>
      <p:pic>
        <p:nvPicPr>
          <p:cNvPr id="33794" name="Picture 2" descr="http://www.unesco.org/new/fileadmin/MULTIMEDIA/HQ/BPI/EPA/images/new_interface_pages/802198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4" r="30542"/>
          <a:stretch/>
        </p:blipFill>
        <p:spPr bwMode="auto">
          <a:xfrm>
            <a:off x="145841" y="281608"/>
            <a:ext cx="2481943" cy="4083496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98" descr="unesc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788024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516216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4195401" y="3475079"/>
            <a:ext cx="39109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С</a:t>
            </a:r>
            <a:r>
              <a:rPr lang="ru-RU" dirty="0" smtClean="0"/>
              <a:t>екретариат</a:t>
            </a:r>
            <a:r>
              <a:rPr lang="ru-RU" dirty="0"/>
              <a:t>, возглавляемый Генеральным директором, приводит в исполнение решения этих двух органов.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77887" y="152912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R HERMANN" panose="02000000000000000000" pitchFamily="2" charset="0"/>
              </a:rPr>
              <a:t>B </a:t>
            </a:r>
            <a:endParaRPr lang="ru-RU" sz="1600" dirty="0">
              <a:latin typeface="Segoe Script" panose="020B05040200000000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18664" y="1840444"/>
            <a:ext cx="39604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</a:t>
            </a:r>
            <a:r>
              <a:rPr lang="ru-RU" dirty="0" smtClean="0"/>
              <a:t>состав </a:t>
            </a:r>
            <a:r>
              <a:rPr lang="ru-RU" dirty="0"/>
              <a:t>ЮНЕСКО входят 193 действительных и 7 ассоциирован-ных государств-членов. </a:t>
            </a:r>
          </a:p>
          <a:p>
            <a:r>
              <a:rPr lang="ru-RU" dirty="0"/>
              <a:t>Руководящими органами Организации являются Генеральная конференция и Исполнительный совет. 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4051385" y="1635659"/>
            <a:ext cx="0" cy="3316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155841" y="1707667"/>
            <a:ext cx="0" cy="3316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04" y="5105177"/>
            <a:ext cx="2274080" cy="1422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5735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779912" y="187957"/>
            <a:ext cx="4572000" cy="1143000"/>
          </a:xfrm>
          <a:noFill/>
          <a:ln/>
        </p:spPr>
        <p:txBody>
          <a:bodyPr/>
          <a:lstStyle/>
          <a:p>
            <a:r>
              <a:rPr lang="ru-RU" alt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Задачи  и функции института:</a:t>
            </a:r>
            <a:endParaRPr lang="ru-RU" altLang="ru-RU" sz="28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Номер слайда 4"/>
          <p:cNvSpPr txBox="1">
            <a:spLocks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19849-E628-4CA8-81E7-8CD0FFA023DF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altLang="ru-RU" sz="14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-34110" y="4531245"/>
            <a:ext cx="2826060" cy="22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ctr" anchorCtr="0" compatLnSpc="1">
            <a:prstTxWarp prst="textInflate">
              <a:avLst>
                <a:gd name="adj" fmla="val 8816"/>
              </a:avLst>
            </a:prstTxWarp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None/>
              <a:tabLst/>
              <a:defRPr/>
            </a:pPr>
            <a:r>
              <a:rPr kumimoji="0" lang="ru-RU" altLang="ru-RU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Narrow" pitchFamily="34" charset="0"/>
              </a:rPr>
              <a:t>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</a:rPr>
              <a:t>Миссия Института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</a:rPr>
              <a:t>ЮНЕСКО по информационным технологиям в образовании</a:t>
            </a:r>
            <a:r>
              <a:rPr kumimoji="0" lang="ru-RU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</a:rPr>
              <a:t> – укрепление потенциала государств-членов ЮНЕСКО в области применения ИКТ в сфере образования</a:t>
            </a:r>
            <a:r>
              <a:rPr kumimoji="0" lang="en-US" alt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</a:rPr>
              <a:t> </a:t>
            </a:r>
            <a:endParaRPr kumimoji="0" lang="en-GB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60000"/>
              </a:spcBef>
              <a:spcAft>
                <a:spcPct val="0"/>
              </a:spcAft>
              <a:buClr>
                <a:srgbClr val="FFCC00"/>
              </a:buClr>
              <a:buSzPct val="120000"/>
              <a:buFontTx/>
              <a:buChar char="•"/>
              <a:tabLst/>
              <a:defRPr/>
            </a:pPr>
            <a:endParaRPr kumimoji="0" lang="en-GB" altLang="ru-RU" sz="1600" b="0" i="0" u="none" strike="noStrike" kern="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779912" y="1343092"/>
            <a:ext cx="465550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Font typeface="Tahoma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Font typeface="Tahoma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fontAlgn="base"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ru-RU" sz="18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ru-RU" altLang="ru-RU" sz="1800" dirty="0" smtClean="0">
                <a:effectLst/>
                <a:latin typeface="Arial" charset="0"/>
              </a:rPr>
              <a:t>одействовать </a:t>
            </a:r>
            <a:r>
              <a:rPr lang="ru-RU" altLang="ru-RU" sz="1800" i="1" dirty="0" smtClean="0">
                <a:effectLst/>
                <a:latin typeface="Arial" charset="0"/>
              </a:rPr>
              <a:t>сбору, анализу, распространению и обмену информацией</a:t>
            </a:r>
            <a:r>
              <a:rPr lang="ru-RU" altLang="ru-RU" sz="1800" dirty="0" smtClean="0">
                <a:effectLst/>
                <a:latin typeface="Arial" charset="0"/>
              </a:rPr>
              <a:t> об использовании ИКТ в образовании;</a:t>
            </a:r>
          </a:p>
          <a:p>
            <a:pPr fontAlgn="base"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n-US" altLang="ru-RU" sz="1800" dirty="0"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O</a:t>
            </a:r>
            <a:r>
              <a:rPr lang="ru-RU" altLang="ru-RU" sz="1800" dirty="0" smtClean="0">
                <a:effectLst/>
                <a:latin typeface="Arial" charset="0"/>
              </a:rPr>
              <a:t>казывать по просьбе государств-членов ЮНЕСКО </a:t>
            </a:r>
            <a:r>
              <a:rPr lang="ru-RU" altLang="ru-RU" sz="1800" i="1" dirty="0" smtClean="0">
                <a:effectLst/>
                <a:latin typeface="Arial" charset="0"/>
              </a:rPr>
              <a:t>консультативные услуги и содействовать </a:t>
            </a:r>
            <a:r>
              <a:rPr lang="ru-RU" altLang="ru-RU" sz="1800" dirty="0" smtClean="0">
                <a:effectLst/>
                <a:latin typeface="Arial" charset="0"/>
              </a:rPr>
              <a:t>проведению в государствах-членах </a:t>
            </a:r>
            <a:r>
              <a:rPr lang="ru-RU" altLang="ru-RU" sz="1800" i="1" dirty="0" smtClean="0">
                <a:effectLst/>
                <a:latin typeface="Arial" charset="0"/>
              </a:rPr>
              <a:t>исследований</a:t>
            </a:r>
            <a:r>
              <a:rPr lang="ru-RU" altLang="ru-RU" sz="1800" dirty="0" smtClean="0">
                <a:effectLst/>
                <a:latin typeface="Arial" charset="0"/>
              </a:rPr>
              <a:t>, посвященных применению ИКТ в образовании;</a:t>
            </a:r>
          </a:p>
          <a:p>
            <a:pPr fontAlgn="base"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ru-RU" altLang="ru-RU" sz="1800" b="1" dirty="0">
                <a:effectLst/>
                <a:latin typeface="Arial" charset="0"/>
              </a:rPr>
              <a:t>П</a:t>
            </a:r>
            <a:r>
              <a:rPr lang="ru-RU" altLang="ru-RU" sz="1800" dirty="0" smtClean="0">
                <a:effectLst/>
                <a:latin typeface="Arial" charset="0"/>
              </a:rPr>
              <a:t>редоставлять </a:t>
            </a:r>
            <a:r>
              <a:rPr lang="ru-RU" altLang="ru-RU" sz="1800" i="1" dirty="0" smtClean="0">
                <a:effectLst/>
                <a:latin typeface="Arial" charset="0"/>
              </a:rPr>
              <a:t>техническую помощь по разработке учебных программ и      курсов </a:t>
            </a:r>
            <a:r>
              <a:rPr lang="ru-RU" altLang="ru-RU" sz="1800" dirty="0" smtClean="0">
                <a:effectLst/>
                <a:latin typeface="Arial" charset="0"/>
              </a:rPr>
              <a:t> с использованием ИКТ в образовании </a:t>
            </a:r>
            <a:r>
              <a:rPr lang="ru-RU" altLang="ru-RU" sz="1800" i="1" dirty="0" smtClean="0">
                <a:effectLst/>
                <a:latin typeface="Arial" charset="0"/>
              </a:rPr>
              <a:t>на основе результатов научных исследований;</a:t>
            </a:r>
          </a:p>
          <a:p>
            <a:pPr fontAlgn="base">
              <a:spcAft>
                <a:spcPct val="0"/>
              </a:spcAft>
              <a:buClr>
                <a:srgbClr val="FFCC00"/>
              </a:buClr>
            </a:pPr>
            <a:endParaRPr lang="ru-RU" altLang="ru-RU" sz="1800" dirty="0" smtClean="0">
              <a:solidFill>
                <a:srgbClr val="000099"/>
              </a:solidFill>
              <a:effectLst/>
              <a:latin typeface="Arial" charset="0"/>
            </a:endParaRPr>
          </a:p>
        </p:txBody>
      </p:sp>
      <p:pic>
        <p:nvPicPr>
          <p:cNvPr id="3076" name="Picture 4" descr="http://www.yugopolis.ru/data/mediadb/2383/0000/0070/7006/466x10000_out__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3" r="41914"/>
          <a:stretch/>
        </p:blipFill>
        <p:spPr bwMode="auto">
          <a:xfrm>
            <a:off x="107504" y="203370"/>
            <a:ext cx="2592288" cy="4233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олилиния 19"/>
          <p:cNvSpPr/>
          <p:nvPr/>
        </p:nvSpPr>
        <p:spPr>
          <a:xfrm>
            <a:off x="3899448" y="4005064"/>
            <a:ext cx="298063" cy="396000"/>
          </a:xfrm>
          <a:custGeom>
            <a:avLst/>
            <a:gdLst>
              <a:gd name="connsiteX0" fmla="*/ 0 w 1840675"/>
              <a:gd name="connsiteY0" fmla="*/ 1448885 h 2375161"/>
              <a:gd name="connsiteX1" fmla="*/ 59377 w 1840675"/>
              <a:gd name="connsiteY1" fmla="*/ 1484511 h 2375161"/>
              <a:gd name="connsiteX2" fmla="*/ 154379 w 1840675"/>
              <a:gd name="connsiteY2" fmla="*/ 1686392 h 2375161"/>
              <a:gd name="connsiteX3" fmla="*/ 178130 w 1840675"/>
              <a:gd name="connsiteY3" fmla="*/ 1757644 h 2375161"/>
              <a:gd name="connsiteX4" fmla="*/ 201881 w 1840675"/>
              <a:gd name="connsiteY4" fmla="*/ 1840771 h 2375161"/>
              <a:gd name="connsiteX5" fmla="*/ 225631 w 1840675"/>
              <a:gd name="connsiteY5" fmla="*/ 1900148 h 2375161"/>
              <a:gd name="connsiteX6" fmla="*/ 249382 w 1840675"/>
              <a:gd name="connsiteY6" fmla="*/ 1971400 h 2375161"/>
              <a:gd name="connsiteX7" fmla="*/ 285008 w 1840675"/>
              <a:gd name="connsiteY7" fmla="*/ 2102028 h 2375161"/>
              <a:gd name="connsiteX8" fmla="*/ 296883 w 1840675"/>
              <a:gd name="connsiteY8" fmla="*/ 2161405 h 2375161"/>
              <a:gd name="connsiteX9" fmla="*/ 332509 w 1840675"/>
              <a:gd name="connsiteY9" fmla="*/ 2220782 h 2375161"/>
              <a:gd name="connsiteX10" fmla="*/ 403761 w 1840675"/>
              <a:gd name="connsiteY10" fmla="*/ 2375161 h 2375161"/>
              <a:gd name="connsiteX11" fmla="*/ 522514 w 1840675"/>
              <a:gd name="connsiteY11" fmla="*/ 2149530 h 2375161"/>
              <a:gd name="connsiteX12" fmla="*/ 581891 w 1840675"/>
              <a:gd name="connsiteY12" fmla="*/ 2054527 h 2375161"/>
              <a:gd name="connsiteX13" fmla="*/ 641268 w 1840675"/>
              <a:gd name="connsiteY13" fmla="*/ 1935774 h 2375161"/>
              <a:gd name="connsiteX14" fmla="*/ 807522 w 1840675"/>
              <a:gd name="connsiteY14" fmla="*/ 1698267 h 2375161"/>
              <a:gd name="connsiteX15" fmla="*/ 855023 w 1840675"/>
              <a:gd name="connsiteY15" fmla="*/ 1591389 h 2375161"/>
              <a:gd name="connsiteX16" fmla="*/ 985652 w 1840675"/>
              <a:gd name="connsiteY16" fmla="*/ 1377633 h 2375161"/>
              <a:gd name="connsiteX17" fmla="*/ 1080655 w 1840675"/>
              <a:gd name="connsiteY17" fmla="*/ 1187628 h 2375161"/>
              <a:gd name="connsiteX18" fmla="*/ 1163782 w 1840675"/>
              <a:gd name="connsiteY18" fmla="*/ 1033249 h 2375161"/>
              <a:gd name="connsiteX19" fmla="*/ 1211283 w 1840675"/>
              <a:gd name="connsiteY19" fmla="*/ 950122 h 2375161"/>
              <a:gd name="connsiteX20" fmla="*/ 1258784 w 1840675"/>
              <a:gd name="connsiteY20" fmla="*/ 843244 h 2375161"/>
              <a:gd name="connsiteX21" fmla="*/ 1318161 w 1840675"/>
              <a:gd name="connsiteY21" fmla="*/ 760117 h 2375161"/>
              <a:gd name="connsiteX22" fmla="*/ 1377538 w 1840675"/>
              <a:gd name="connsiteY22" fmla="*/ 665114 h 2375161"/>
              <a:gd name="connsiteX23" fmla="*/ 1508166 w 1840675"/>
              <a:gd name="connsiteY23" fmla="*/ 486984 h 2375161"/>
              <a:gd name="connsiteX24" fmla="*/ 1567543 w 1840675"/>
              <a:gd name="connsiteY24" fmla="*/ 403857 h 2375161"/>
              <a:gd name="connsiteX25" fmla="*/ 1674421 w 1840675"/>
              <a:gd name="connsiteY25" fmla="*/ 249478 h 2375161"/>
              <a:gd name="connsiteX26" fmla="*/ 1745673 w 1840675"/>
              <a:gd name="connsiteY26" fmla="*/ 142600 h 2375161"/>
              <a:gd name="connsiteX27" fmla="*/ 1781299 w 1840675"/>
              <a:gd name="connsiteY27" fmla="*/ 71348 h 2375161"/>
              <a:gd name="connsiteX28" fmla="*/ 1816925 w 1840675"/>
              <a:gd name="connsiteY28" fmla="*/ 35722 h 2375161"/>
              <a:gd name="connsiteX29" fmla="*/ 1840675 w 1840675"/>
              <a:gd name="connsiteY29" fmla="*/ 96 h 237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40675" h="2375161">
                <a:moveTo>
                  <a:pt x="0" y="1448885"/>
                </a:moveTo>
                <a:cubicBezTo>
                  <a:pt x="19792" y="1460760"/>
                  <a:pt x="42006" y="1469312"/>
                  <a:pt x="59377" y="1484511"/>
                </a:cubicBezTo>
                <a:cubicBezTo>
                  <a:pt x="108772" y="1527732"/>
                  <a:pt x="141693" y="1648335"/>
                  <a:pt x="154379" y="1686392"/>
                </a:cubicBezTo>
                <a:cubicBezTo>
                  <a:pt x="162296" y="1710143"/>
                  <a:pt x="170767" y="1733716"/>
                  <a:pt x="178130" y="1757644"/>
                </a:cubicBezTo>
                <a:cubicBezTo>
                  <a:pt x="186605" y="1785187"/>
                  <a:pt x="192768" y="1813432"/>
                  <a:pt x="201881" y="1840771"/>
                </a:cubicBezTo>
                <a:cubicBezTo>
                  <a:pt x="208622" y="1860994"/>
                  <a:pt x="218346" y="1880114"/>
                  <a:pt x="225631" y="1900148"/>
                </a:cubicBezTo>
                <a:cubicBezTo>
                  <a:pt x="234187" y="1923676"/>
                  <a:pt x="241465" y="1947649"/>
                  <a:pt x="249382" y="1971400"/>
                </a:cubicBezTo>
                <a:cubicBezTo>
                  <a:pt x="276302" y="2132922"/>
                  <a:pt x="242098" y="1958994"/>
                  <a:pt x="285008" y="2102028"/>
                </a:cubicBezTo>
                <a:cubicBezTo>
                  <a:pt x="290808" y="2121361"/>
                  <a:pt x="289387" y="2142664"/>
                  <a:pt x="296883" y="2161405"/>
                </a:cubicBezTo>
                <a:cubicBezTo>
                  <a:pt x="305455" y="2182836"/>
                  <a:pt x="322748" y="2199866"/>
                  <a:pt x="332509" y="2220782"/>
                </a:cubicBezTo>
                <a:cubicBezTo>
                  <a:pt x="414644" y="2396786"/>
                  <a:pt x="346541" y="2289332"/>
                  <a:pt x="403761" y="2375161"/>
                </a:cubicBezTo>
                <a:cubicBezTo>
                  <a:pt x="443345" y="2299951"/>
                  <a:pt x="477469" y="2221602"/>
                  <a:pt x="522514" y="2149530"/>
                </a:cubicBezTo>
                <a:cubicBezTo>
                  <a:pt x="542306" y="2117862"/>
                  <a:pt x="563755" y="2087172"/>
                  <a:pt x="581891" y="2054527"/>
                </a:cubicBezTo>
                <a:cubicBezTo>
                  <a:pt x="603384" y="2015840"/>
                  <a:pt x="617588" y="1973163"/>
                  <a:pt x="641268" y="1935774"/>
                </a:cubicBezTo>
                <a:cubicBezTo>
                  <a:pt x="692974" y="1854132"/>
                  <a:pt x="768274" y="1786576"/>
                  <a:pt x="807522" y="1698267"/>
                </a:cubicBezTo>
                <a:cubicBezTo>
                  <a:pt x="823356" y="1662641"/>
                  <a:pt x="836090" y="1625469"/>
                  <a:pt x="855023" y="1591389"/>
                </a:cubicBezTo>
                <a:cubicBezTo>
                  <a:pt x="895576" y="1518394"/>
                  <a:pt x="948308" y="1452321"/>
                  <a:pt x="985652" y="1377633"/>
                </a:cubicBezTo>
                <a:cubicBezTo>
                  <a:pt x="1017320" y="1314298"/>
                  <a:pt x="1045523" y="1249109"/>
                  <a:pt x="1080655" y="1187628"/>
                </a:cubicBezTo>
                <a:cubicBezTo>
                  <a:pt x="1221290" y="941516"/>
                  <a:pt x="1047353" y="1249475"/>
                  <a:pt x="1163782" y="1033249"/>
                </a:cubicBezTo>
                <a:cubicBezTo>
                  <a:pt x="1178912" y="1005150"/>
                  <a:pt x="1197011" y="978667"/>
                  <a:pt x="1211283" y="950122"/>
                </a:cubicBezTo>
                <a:cubicBezTo>
                  <a:pt x="1228718" y="915252"/>
                  <a:pt x="1239671" y="877223"/>
                  <a:pt x="1258784" y="843244"/>
                </a:cubicBezTo>
                <a:cubicBezTo>
                  <a:pt x="1275478" y="813565"/>
                  <a:pt x="1299272" y="788450"/>
                  <a:pt x="1318161" y="760117"/>
                </a:cubicBezTo>
                <a:cubicBezTo>
                  <a:pt x="1338876" y="729045"/>
                  <a:pt x="1356212" y="695770"/>
                  <a:pt x="1377538" y="665114"/>
                </a:cubicBezTo>
                <a:cubicBezTo>
                  <a:pt x="1419586" y="604670"/>
                  <a:pt x="1464858" y="546532"/>
                  <a:pt x="1508166" y="486984"/>
                </a:cubicBezTo>
                <a:cubicBezTo>
                  <a:pt x="1528194" y="459445"/>
                  <a:pt x="1550649" y="433422"/>
                  <a:pt x="1567543" y="403857"/>
                </a:cubicBezTo>
                <a:cubicBezTo>
                  <a:pt x="1729238" y="120890"/>
                  <a:pt x="1498847" y="512838"/>
                  <a:pt x="1674421" y="249478"/>
                </a:cubicBezTo>
                <a:cubicBezTo>
                  <a:pt x="1846810" y="-9105"/>
                  <a:pt x="1609524" y="305981"/>
                  <a:pt x="1745673" y="142600"/>
                </a:cubicBezTo>
                <a:cubicBezTo>
                  <a:pt x="1839101" y="30485"/>
                  <a:pt x="1709887" y="178465"/>
                  <a:pt x="1781299" y="71348"/>
                </a:cubicBezTo>
                <a:cubicBezTo>
                  <a:pt x="1790615" y="57374"/>
                  <a:pt x="1805050" y="47597"/>
                  <a:pt x="1816925" y="35722"/>
                </a:cubicBezTo>
                <a:cubicBezTo>
                  <a:pt x="1830052" y="-3659"/>
                  <a:pt x="1816282" y="96"/>
                  <a:pt x="1840675" y="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олилиния 20"/>
          <p:cNvSpPr/>
          <p:nvPr/>
        </p:nvSpPr>
        <p:spPr>
          <a:xfrm>
            <a:off x="3899447" y="2359083"/>
            <a:ext cx="298063" cy="338564"/>
          </a:xfrm>
          <a:custGeom>
            <a:avLst/>
            <a:gdLst>
              <a:gd name="connsiteX0" fmla="*/ 0 w 1840675"/>
              <a:gd name="connsiteY0" fmla="*/ 1448885 h 2375161"/>
              <a:gd name="connsiteX1" fmla="*/ 59377 w 1840675"/>
              <a:gd name="connsiteY1" fmla="*/ 1484511 h 2375161"/>
              <a:gd name="connsiteX2" fmla="*/ 154379 w 1840675"/>
              <a:gd name="connsiteY2" fmla="*/ 1686392 h 2375161"/>
              <a:gd name="connsiteX3" fmla="*/ 178130 w 1840675"/>
              <a:gd name="connsiteY3" fmla="*/ 1757644 h 2375161"/>
              <a:gd name="connsiteX4" fmla="*/ 201881 w 1840675"/>
              <a:gd name="connsiteY4" fmla="*/ 1840771 h 2375161"/>
              <a:gd name="connsiteX5" fmla="*/ 225631 w 1840675"/>
              <a:gd name="connsiteY5" fmla="*/ 1900148 h 2375161"/>
              <a:gd name="connsiteX6" fmla="*/ 249382 w 1840675"/>
              <a:gd name="connsiteY6" fmla="*/ 1971400 h 2375161"/>
              <a:gd name="connsiteX7" fmla="*/ 285008 w 1840675"/>
              <a:gd name="connsiteY7" fmla="*/ 2102028 h 2375161"/>
              <a:gd name="connsiteX8" fmla="*/ 296883 w 1840675"/>
              <a:gd name="connsiteY8" fmla="*/ 2161405 h 2375161"/>
              <a:gd name="connsiteX9" fmla="*/ 332509 w 1840675"/>
              <a:gd name="connsiteY9" fmla="*/ 2220782 h 2375161"/>
              <a:gd name="connsiteX10" fmla="*/ 403761 w 1840675"/>
              <a:gd name="connsiteY10" fmla="*/ 2375161 h 2375161"/>
              <a:gd name="connsiteX11" fmla="*/ 522514 w 1840675"/>
              <a:gd name="connsiteY11" fmla="*/ 2149530 h 2375161"/>
              <a:gd name="connsiteX12" fmla="*/ 581891 w 1840675"/>
              <a:gd name="connsiteY12" fmla="*/ 2054527 h 2375161"/>
              <a:gd name="connsiteX13" fmla="*/ 641268 w 1840675"/>
              <a:gd name="connsiteY13" fmla="*/ 1935774 h 2375161"/>
              <a:gd name="connsiteX14" fmla="*/ 807522 w 1840675"/>
              <a:gd name="connsiteY14" fmla="*/ 1698267 h 2375161"/>
              <a:gd name="connsiteX15" fmla="*/ 855023 w 1840675"/>
              <a:gd name="connsiteY15" fmla="*/ 1591389 h 2375161"/>
              <a:gd name="connsiteX16" fmla="*/ 985652 w 1840675"/>
              <a:gd name="connsiteY16" fmla="*/ 1377633 h 2375161"/>
              <a:gd name="connsiteX17" fmla="*/ 1080655 w 1840675"/>
              <a:gd name="connsiteY17" fmla="*/ 1187628 h 2375161"/>
              <a:gd name="connsiteX18" fmla="*/ 1163782 w 1840675"/>
              <a:gd name="connsiteY18" fmla="*/ 1033249 h 2375161"/>
              <a:gd name="connsiteX19" fmla="*/ 1211283 w 1840675"/>
              <a:gd name="connsiteY19" fmla="*/ 950122 h 2375161"/>
              <a:gd name="connsiteX20" fmla="*/ 1258784 w 1840675"/>
              <a:gd name="connsiteY20" fmla="*/ 843244 h 2375161"/>
              <a:gd name="connsiteX21" fmla="*/ 1318161 w 1840675"/>
              <a:gd name="connsiteY21" fmla="*/ 760117 h 2375161"/>
              <a:gd name="connsiteX22" fmla="*/ 1377538 w 1840675"/>
              <a:gd name="connsiteY22" fmla="*/ 665114 h 2375161"/>
              <a:gd name="connsiteX23" fmla="*/ 1508166 w 1840675"/>
              <a:gd name="connsiteY23" fmla="*/ 486984 h 2375161"/>
              <a:gd name="connsiteX24" fmla="*/ 1567543 w 1840675"/>
              <a:gd name="connsiteY24" fmla="*/ 403857 h 2375161"/>
              <a:gd name="connsiteX25" fmla="*/ 1674421 w 1840675"/>
              <a:gd name="connsiteY25" fmla="*/ 249478 h 2375161"/>
              <a:gd name="connsiteX26" fmla="*/ 1745673 w 1840675"/>
              <a:gd name="connsiteY26" fmla="*/ 142600 h 2375161"/>
              <a:gd name="connsiteX27" fmla="*/ 1781299 w 1840675"/>
              <a:gd name="connsiteY27" fmla="*/ 71348 h 2375161"/>
              <a:gd name="connsiteX28" fmla="*/ 1816925 w 1840675"/>
              <a:gd name="connsiteY28" fmla="*/ 35722 h 2375161"/>
              <a:gd name="connsiteX29" fmla="*/ 1840675 w 1840675"/>
              <a:gd name="connsiteY29" fmla="*/ 96 h 237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40675" h="2375161">
                <a:moveTo>
                  <a:pt x="0" y="1448885"/>
                </a:moveTo>
                <a:cubicBezTo>
                  <a:pt x="19792" y="1460760"/>
                  <a:pt x="42006" y="1469312"/>
                  <a:pt x="59377" y="1484511"/>
                </a:cubicBezTo>
                <a:cubicBezTo>
                  <a:pt x="108772" y="1527732"/>
                  <a:pt x="141693" y="1648335"/>
                  <a:pt x="154379" y="1686392"/>
                </a:cubicBezTo>
                <a:cubicBezTo>
                  <a:pt x="162296" y="1710143"/>
                  <a:pt x="170767" y="1733716"/>
                  <a:pt x="178130" y="1757644"/>
                </a:cubicBezTo>
                <a:cubicBezTo>
                  <a:pt x="186605" y="1785187"/>
                  <a:pt x="192768" y="1813432"/>
                  <a:pt x="201881" y="1840771"/>
                </a:cubicBezTo>
                <a:cubicBezTo>
                  <a:pt x="208622" y="1860994"/>
                  <a:pt x="218346" y="1880114"/>
                  <a:pt x="225631" y="1900148"/>
                </a:cubicBezTo>
                <a:cubicBezTo>
                  <a:pt x="234187" y="1923676"/>
                  <a:pt x="241465" y="1947649"/>
                  <a:pt x="249382" y="1971400"/>
                </a:cubicBezTo>
                <a:cubicBezTo>
                  <a:pt x="276302" y="2132922"/>
                  <a:pt x="242098" y="1958994"/>
                  <a:pt x="285008" y="2102028"/>
                </a:cubicBezTo>
                <a:cubicBezTo>
                  <a:pt x="290808" y="2121361"/>
                  <a:pt x="289387" y="2142664"/>
                  <a:pt x="296883" y="2161405"/>
                </a:cubicBezTo>
                <a:cubicBezTo>
                  <a:pt x="305455" y="2182836"/>
                  <a:pt x="322748" y="2199866"/>
                  <a:pt x="332509" y="2220782"/>
                </a:cubicBezTo>
                <a:cubicBezTo>
                  <a:pt x="414644" y="2396786"/>
                  <a:pt x="346541" y="2289332"/>
                  <a:pt x="403761" y="2375161"/>
                </a:cubicBezTo>
                <a:cubicBezTo>
                  <a:pt x="443345" y="2299951"/>
                  <a:pt x="477469" y="2221602"/>
                  <a:pt x="522514" y="2149530"/>
                </a:cubicBezTo>
                <a:cubicBezTo>
                  <a:pt x="542306" y="2117862"/>
                  <a:pt x="563755" y="2087172"/>
                  <a:pt x="581891" y="2054527"/>
                </a:cubicBezTo>
                <a:cubicBezTo>
                  <a:pt x="603384" y="2015840"/>
                  <a:pt x="617588" y="1973163"/>
                  <a:pt x="641268" y="1935774"/>
                </a:cubicBezTo>
                <a:cubicBezTo>
                  <a:pt x="692974" y="1854132"/>
                  <a:pt x="768274" y="1786576"/>
                  <a:pt x="807522" y="1698267"/>
                </a:cubicBezTo>
                <a:cubicBezTo>
                  <a:pt x="823356" y="1662641"/>
                  <a:pt x="836090" y="1625469"/>
                  <a:pt x="855023" y="1591389"/>
                </a:cubicBezTo>
                <a:cubicBezTo>
                  <a:pt x="895576" y="1518394"/>
                  <a:pt x="948308" y="1452321"/>
                  <a:pt x="985652" y="1377633"/>
                </a:cubicBezTo>
                <a:cubicBezTo>
                  <a:pt x="1017320" y="1314298"/>
                  <a:pt x="1045523" y="1249109"/>
                  <a:pt x="1080655" y="1187628"/>
                </a:cubicBezTo>
                <a:cubicBezTo>
                  <a:pt x="1221290" y="941516"/>
                  <a:pt x="1047353" y="1249475"/>
                  <a:pt x="1163782" y="1033249"/>
                </a:cubicBezTo>
                <a:cubicBezTo>
                  <a:pt x="1178912" y="1005150"/>
                  <a:pt x="1197011" y="978667"/>
                  <a:pt x="1211283" y="950122"/>
                </a:cubicBezTo>
                <a:cubicBezTo>
                  <a:pt x="1228718" y="915252"/>
                  <a:pt x="1239671" y="877223"/>
                  <a:pt x="1258784" y="843244"/>
                </a:cubicBezTo>
                <a:cubicBezTo>
                  <a:pt x="1275478" y="813565"/>
                  <a:pt x="1299272" y="788450"/>
                  <a:pt x="1318161" y="760117"/>
                </a:cubicBezTo>
                <a:cubicBezTo>
                  <a:pt x="1338876" y="729045"/>
                  <a:pt x="1356212" y="695770"/>
                  <a:pt x="1377538" y="665114"/>
                </a:cubicBezTo>
                <a:cubicBezTo>
                  <a:pt x="1419586" y="604670"/>
                  <a:pt x="1464858" y="546532"/>
                  <a:pt x="1508166" y="486984"/>
                </a:cubicBezTo>
                <a:cubicBezTo>
                  <a:pt x="1528194" y="459445"/>
                  <a:pt x="1550649" y="433422"/>
                  <a:pt x="1567543" y="403857"/>
                </a:cubicBezTo>
                <a:cubicBezTo>
                  <a:pt x="1729238" y="120890"/>
                  <a:pt x="1498847" y="512838"/>
                  <a:pt x="1674421" y="249478"/>
                </a:cubicBezTo>
                <a:cubicBezTo>
                  <a:pt x="1846810" y="-9105"/>
                  <a:pt x="1609524" y="305981"/>
                  <a:pt x="1745673" y="142600"/>
                </a:cubicBezTo>
                <a:cubicBezTo>
                  <a:pt x="1839101" y="30485"/>
                  <a:pt x="1709887" y="178465"/>
                  <a:pt x="1781299" y="71348"/>
                </a:cubicBezTo>
                <a:cubicBezTo>
                  <a:pt x="1790615" y="57374"/>
                  <a:pt x="1805050" y="47597"/>
                  <a:pt x="1816925" y="35722"/>
                </a:cubicBezTo>
                <a:cubicBezTo>
                  <a:pt x="1830052" y="-3659"/>
                  <a:pt x="1816282" y="96"/>
                  <a:pt x="1840675" y="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 21"/>
          <p:cNvSpPr/>
          <p:nvPr/>
        </p:nvSpPr>
        <p:spPr>
          <a:xfrm>
            <a:off x="3923928" y="1173810"/>
            <a:ext cx="298063" cy="338564"/>
          </a:xfrm>
          <a:custGeom>
            <a:avLst/>
            <a:gdLst>
              <a:gd name="connsiteX0" fmla="*/ 0 w 1840675"/>
              <a:gd name="connsiteY0" fmla="*/ 1448885 h 2375161"/>
              <a:gd name="connsiteX1" fmla="*/ 59377 w 1840675"/>
              <a:gd name="connsiteY1" fmla="*/ 1484511 h 2375161"/>
              <a:gd name="connsiteX2" fmla="*/ 154379 w 1840675"/>
              <a:gd name="connsiteY2" fmla="*/ 1686392 h 2375161"/>
              <a:gd name="connsiteX3" fmla="*/ 178130 w 1840675"/>
              <a:gd name="connsiteY3" fmla="*/ 1757644 h 2375161"/>
              <a:gd name="connsiteX4" fmla="*/ 201881 w 1840675"/>
              <a:gd name="connsiteY4" fmla="*/ 1840771 h 2375161"/>
              <a:gd name="connsiteX5" fmla="*/ 225631 w 1840675"/>
              <a:gd name="connsiteY5" fmla="*/ 1900148 h 2375161"/>
              <a:gd name="connsiteX6" fmla="*/ 249382 w 1840675"/>
              <a:gd name="connsiteY6" fmla="*/ 1971400 h 2375161"/>
              <a:gd name="connsiteX7" fmla="*/ 285008 w 1840675"/>
              <a:gd name="connsiteY7" fmla="*/ 2102028 h 2375161"/>
              <a:gd name="connsiteX8" fmla="*/ 296883 w 1840675"/>
              <a:gd name="connsiteY8" fmla="*/ 2161405 h 2375161"/>
              <a:gd name="connsiteX9" fmla="*/ 332509 w 1840675"/>
              <a:gd name="connsiteY9" fmla="*/ 2220782 h 2375161"/>
              <a:gd name="connsiteX10" fmla="*/ 403761 w 1840675"/>
              <a:gd name="connsiteY10" fmla="*/ 2375161 h 2375161"/>
              <a:gd name="connsiteX11" fmla="*/ 522514 w 1840675"/>
              <a:gd name="connsiteY11" fmla="*/ 2149530 h 2375161"/>
              <a:gd name="connsiteX12" fmla="*/ 581891 w 1840675"/>
              <a:gd name="connsiteY12" fmla="*/ 2054527 h 2375161"/>
              <a:gd name="connsiteX13" fmla="*/ 641268 w 1840675"/>
              <a:gd name="connsiteY13" fmla="*/ 1935774 h 2375161"/>
              <a:gd name="connsiteX14" fmla="*/ 807522 w 1840675"/>
              <a:gd name="connsiteY14" fmla="*/ 1698267 h 2375161"/>
              <a:gd name="connsiteX15" fmla="*/ 855023 w 1840675"/>
              <a:gd name="connsiteY15" fmla="*/ 1591389 h 2375161"/>
              <a:gd name="connsiteX16" fmla="*/ 985652 w 1840675"/>
              <a:gd name="connsiteY16" fmla="*/ 1377633 h 2375161"/>
              <a:gd name="connsiteX17" fmla="*/ 1080655 w 1840675"/>
              <a:gd name="connsiteY17" fmla="*/ 1187628 h 2375161"/>
              <a:gd name="connsiteX18" fmla="*/ 1163782 w 1840675"/>
              <a:gd name="connsiteY18" fmla="*/ 1033249 h 2375161"/>
              <a:gd name="connsiteX19" fmla="*/ 1211283 w 1840675"/>
              <a:gd name="connsiteY19" fmla="*/ 950122 h 2375161"/>
              <a:gd name="connsiteX20" fmla="*/ 1258784 w 1840675"/>
              <a:gd name="connsiteY20" fmla="*/ 843244 h 2375161"/>
              <a:gd name="connsiteX21" fmla="*/ 1318161 w 1840675"/>
              <a:gd name="connsiteY21" fmla="*/ 760117 h 2375161"/>
              <a:gd name="connsiteX22" fmla="*/ 1377538 w 1840675"/>
              <a:gd name="connsiteY22" fmla="*/ 665114 h 2375161"/>
              <a:gd name="connsiteX23" fmla="*/ 1508166 w 1840675"/>
              <a:gd name="connsiteY23" fmla="*/ 486984 h 2375161"/>
              <a:gd name="connsiteX24" fmla="*/ 1567543 w 1840675"/>
              <a:gd name="connsiteY24" fmla="*/ 403857 h 2375161"/>
              <a:gd name="connsiteX25" fmla="*/ 1674421 w 1840675"/>
              <a:gd name="connsiteY25" fmla="*/ 249478 h 2375161"/>
              <a:gd name="connsiteX26" fmla="*/ 1745673 w 1840675"/>
              <a:gd name="connsiteY26" fmla="*/ 142600 h 2375161"/>
              <a:gd name="connsiteX27" fmla="*/ 1781299 w 1840675"/>
              <a:gd name="connsiteY27" fmla="*/ 71348 h 2375161"/>
              <a:gd name="connsiteX28" fmla="*/ 1816925 w 1840675"/>
              <a:gd name="connsiteY28" fmla="*/ 35722 h 2375161"/>
              <a:gd name="connsiteX29" fmla="*/ 1840675 w 1840675"/>
              <a:gd name="connsiteY29" fmla="*/ 96 h 237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40675" h="2375161">
                <a:moveTo>
                  <a:pt x="0" y="1448885"/>
                </a:moveTo>
                <a:cubicBezTo>
                  <a:pt x="19792" y="1460760"/>
                  <a:pt x="42006" y="1469312"/>
                  <a:pt x="59377" y="1484511"/>
                </a:cubicBezTo>
                <a:cubicBezTo>
                  <a:pt x="108772" y="1527732"/>
                  <a:pt x="141693" y="1648335"/>
                  <a:pt x="154379" y="1686392"/>
                </a:cubicBezTo>
                <a:cubicBezTo>
                  <a:pt x="162296" y="1710143"/>
                  <a:pt x="170767" y="1733716"/>
                  <a:pt x="178130" y="1757644"/>
                </a:cubicBezTo>
                <a:cubicBezTo>
                  <a:pt x="186605" y="1785187"/>
                  <a:pt x="192768" y="1813432"/>
                  <a:pt x="201881" y="1840771"/>
                </a:cubicBezTo>
                <a:cubicBezTo>
                  <a:pt x="208622" y="1860994"/>
                  <a:pt x="218346" y="1880114"/>
                  <a:pt x="225631" y="1900148"/>
                </a:cubicBezTo>
                <a:cubicBezTo>
                  <a:pt x="234187" y="1923676"/>
                  <a:pt x="241465" y="1947649"/>
                  <a:pt x="249382" y="1971400"/>
                </a:cubicBezTo>
                <a:cubicBezTo>
                  <a:pt x="276302" y="2132922"/>
                  <a:pt x="242098" y="1958994"/>
                  <a:pt x="285008" y="2102028"/>
                </a:cubicBezTo>
                <a:cubicBezTo>
                  <a:pt x="290808" y="2121361"/>
                  <a:pt x="289387" y="2142664"/>
                  <a:pt x="296883" y="2161405"/>
                </a:cubicBezTo>
                <a:cubicBezTo>
                  <a:pt x="305455" y="2182836"/>
                  <a:pt x="322748" y="2199866"/>
                  <a:pt x="332509" y="2220782"/>
                </a:cubicBezTo>
                <a:cubicBezTo>
                  <a:pt x="414644" y="2396786"/>
                  <a:pt x="346541" y="2289332"/>
                  <a:pt x="403761" y="2375161"/>
                </a:cubicBezTo>
                <a:cubicBezTo>
                  <a:pt x="443345" y="2299951"/>
                  <a:pt x="477469" y="2221602"/>
                  <a:pt x="522514" y="2149530"/>
                </a:cubicBezTo>
                <a:cubicBezTo>
                  <a:pt x="542306" y="2117862"/>
                  <a:pt x="563755" y="2087172"/>
                  <a:pt x="581891" y="2054527"/>
                </a:cubicBezTo>
                <a:cubicBezTo>
                  <a:pt x="603384" y="2015840"/>
                  <a:pt x="617588" y="1973163"/>
                  <a:pt x="641268" y="1935774"/>
                </a:cubicBezTo>
                <a:cubicBezTo>
                  <a:pt x="692974" y="1854132"/>
                  <a:pt x="768274" y="1786576"/>
                  <a:pt x="807522" y="1698267"/>
                </a:cubicBezTo>
                <a:cubicBezTo>
                  <a:pt x="823356" y="1662641"/>
                  <a:pt x="836090" y="1625469"/>
                  <a:pt x="855023" y="1591389"/>
                </a:cubicBezTo>
                <a:cubicBezTo>
                  <a:pt x="895576" y="1518394"/>
                  <a:pt x="948308" y="1452321"/>
                  <a:pt x="985652" y="1377633"/>
                </a:cubicBezTo>
                <a:cubicBezTo>
                  <a:pt x="1017320" y="1314298"/>
                  <a:pt x="1045523" y="1249109"/>
                  <a:pt x="1080655" y="1187628"/>
                </a:cubicBezTo>
                <a:cubicBezTo>
                  <a:pt x="1221290" y="941516"/>
                  <a:pt x="1047353" y="1249475"/>
                  <a:pt x="1163782" y="1033249"/>
                </a:cubicBezTo>
                <a:cubicBezTo>
                  <a:pt x="1178912" y="1005150"/>
                  <a:pt x="1197011" y="978667"/>
                  <a:pt x="1211283" y="950122"/>
                </a:cubicBezTo>
                <a:cubicBezTo>
                  <a:pt x="1228718" y="915252"/>
                  <a:pt x="1239671" y="877223"/>
                  <a:pt x="1258784" y="843244"/>
                </a:cubicBezTo>
                <a:cubicBezTo>
                  <a:pt x="1275478" y="813565"/>
                  <a:pt x="1299272" y="788450"/>
                  <a:pt x="1318161" y="760117"/>
                </a:cubicBezTo>
                <a:cubicBezTo>
                  <a:pt x="1338876" y="729045"/>
                  <a:pt x="1356212" y="695770"/>
                  <a:pt x="1377538" y="665114"/>
                </a:cubicBezTo>
                <a:cubicBezTo>
                  <a:pt x="1419586" y="604670"/>
                  <a:pt x="1464858" y="546532"/>
                  <a:pt x="1508166" y="486984"/>
                </a:cubicBezTo>
                <a:cubicBezTo>
                  <a:pt x="1528194" y="459445"/>
                  <a:pt x="1550649" y="433422"/>
                  <a:pt x="1567543" y="403857"/>
                </a:cubicBezTo>
                <a:cubicBezTo>
                  <a:pt x="1729238" y="120890"/>
                  <a:pt x="1498847" y="512838"/>
                  <a:pt x="1674421" y="249478"/>
                </a:cubicBezTo>
                <a:cubicBezTo>
                  <a:pt x="1846810" y="-9105"/>
                  <a:pt x="1609524" y="305981"/>
                  <a:pt x="1745673" y="142600"/>
                </a:cubicBezTo>
                <a:cubicBezTo>
                  <a:pt x="1839101" y="30485"/>
                  <a:pt x="1709887" y="178465"/>
                  <a:pt x="1781299" y="71348"/>
                </a:cubicBezTo>
                <a:cubicBezTo>
                  <a:pt x="1790615" y="57374"/>
                  <a:pt x="1805050" y="47597"/>
                  <a:pt x="1816925" y="35722"/>
                </a:cubicBezTo>
                <a:cubicBezTo>
                  <a:pt x="1830052" y="-3659"/>
                  <a:pt x="1816282" y="96"/>
                  <a:pt x="1840675" y="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98" descr="unesc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4788024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516216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72600" y="692696"/>
            <a:ext cx="3175000" cy="4525963"/>
          </a:xfrm>
          <a:noFill/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1.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2.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3.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758683" y="110477"/>
            <a:ext cx="4572000" cy="1143000"/>
          </a:xfrm>
          <a:noFill/>
          <a:ln/>
        </p:spPr>
        <p:txBody>
          <a:bodyPr/>
          <a:lstStyle/>
          <a:p>
            <a:r>
              <a:rPr lang="ru-RU" altLang="ru-RU" sz="32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Задачи  и функции института: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116616" y="3230562"/>
            <a:ext cx="28067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ru-RU" altLang="ru-RU" sz="2000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вложенный пункт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ru-RU" altLang="ru-RU" sz="2000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вложенный пункт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ru-RU" altLang="ru-RU" sz="2000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вложенный пункт 3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91784" y="1124744"/>
            <a:ext cx="47406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ru-RU" altLang="ru-RU" sz="2000" b="1" dirty="0" smtClean="0">
                <a:latin typeface="Arial" charset="0"/>
              </a:rPr>
              <a:t>П</a:t>
            </a:r>
            <a:r>
              <a:rPr lang="ru-RU" altLang="ru-RU" sz="2000" dirty="0" smtClean="0">
                <a:latin typeface="Arial" charset="0"/>
              </a:rPr>
              <a:t>роводить </a:t>
            </a:r>
            <a:r>
              <a:rPr lang="ru-RU" altLang="ru-RU" sz="2000" i="1" dirty="0">
                <a:latin typeface="Arial" charset="0"/>
              </a:rPr>
              <a:t>подготовку и переподготовку</a:t>
            </a:r>
            <a:r>
              <a:rPr lang="ru-RU" altLang="ru-RU" sz="2000" dirty="0">
                <a:latin typeface="Arial" charset="0"/>
              </a:rPr>
              <a:t>, включая открытое и  дистанционное обучение, работников образования в области использования ИКТ в образовании, в первую очередь из развивающихся  стран и стран, переживающих переходный период;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ru-RU" sz="2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  <a:r>
              <a:rPr lang="ru-RU" altLang="ru-RU" sz="2000" dirty="0" smtClean="0">
                <a:latin typeface="Arial" charset="0"/>
              </a:rPr>
              <a:t>одействовать </a:t>
            </a:r>
            <a:r>
              <a:rPr lang="ru-RU" altLang="ru-RU" sz="2000" i="1" dirty="0">
                <a:latin typeface="Arial" charset="0"/>
              </a:rPr>
              <a:t>разработке региональных программ ЮНЕСКО</a:t>
            </a:r>
            <a:r>
              <a:rPr lang="ru-RU" altLang="ru-RU" sz="2000" dirty="0">
                <a:latin typeface="Arial" charset="0"/>
              </a:rPr>
              <a:t> по применению ИКТ в образовании во всех государствах-членах и, в частности, в государствах-участниках СНГ.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923928" y="985848"/>
            <a:ext cx="298063" cy="338564"/>
          </a:xfrm>
          <a:custGeom>
            <a:avLst/>
            <a:gdLst>
              <a:gd name="connsiteX0" fmla="*/ 0 w 1840675"/>
              <a:gd name="connsiteY0" fmla="*/ 1448885 h 2375161"/>
              <a:gd name="connsiteX1" fmla="*/ 59377 w 1840675"/>
              <a:gd name="connsiteY1" fmla="*/ 1484511 h 2375161"/>
              <a:gd name="connsiteX2" fmla="*/ 154379 w 1840675"/>
              <a:gd name="connsiteY2" fmla="*/ 1686392 h 2375161"/>
              <a:gd name="connsiteX3" fmla="*/ 178130 w 1840675"/>
              <a:gd name="connsiteY3" fmla="*/ 1757644 h 2375161"/>
              <a:gd name="connsiteX4" fmla="*/ 201881 w 1840675"/>
              <a:gd name="connsiteY4" fmla="*/ 1840771 h 2375161"/>
              <a:gd name="connsiteX5" fmla="*/ 225631 w 1840675"/>
              <a:gd name="connsiteY5" fmla="*/ 1900148 h 2375161"/>
              <a:gd name="connsiteX6" fmla="*/ 249382 w 1840675"/>
              <a:gd name="connsiteY6" fmla="*/ 1971400 h 2375161"/>
              <a:gd name="connsiteX7" fmla="*/ 285008 w 1840675"/>
              <a:gd name="connsiteY7" fmla="*/ 2102028 h 2375161"/>
              <a:gd name="connsiteX8" fmla="*/ 296883 w 1840675"/>
              <a:gd name="connsiteY8" fmla="*/ 2161405 h 2375161"/>
              <a:gd name="connsiteX9" fmla="*/ 332509 w 1840675"/>
              <a:gd name="connsiteY9" fmla="*/ 2220782 h 2375161"/>
              <a:gd name="connsiteX10" fmla="*/ 403761 w 1840675"/>
              <a:gd name="connsiteY10" fmla="*/ 2375161 h 2375161"/>
              <a:gd name="connsiteX11" fmla="*/ 522514 w 1840675"/>
              <a:gd name="connsiteY11" fmla="*/ 2149530 h 2375161"/>
              <a:gd name="connsiteX12" fmla="*/ 581891 w 1840675"/>
              <a:gd name="connsiteY12" fmla="*/ 2054527 h 2375161"/>
              <a:gd name="connsiteX13" fmla="*/ 641268 w 1840675"/>
              <a:gd name="connsiteY13" fmla="*/ 1935774 h 2375161"/>
              <a:gd name="connsiteX14" fmla="*/ 807522 w 1840675"/>
              <a:gd name="connsiteY14" fmla="*/ 1698267 h 2375161"/>
              <a:gd name="connsiteX15" fmla="*/ 855023 w 1840675"/>
              <a:gd name="connsiteY15" fmla="*/ 1591389 h 2375161"/>
              <a:gd name="connsiteX16" fmla="*/ 985652 w 1840675"/>
              <a:gd name="connsiteY16" fmla="*/ 1377633 h 2375161"/>
              <a:gd name="connsiteX17" fmla="*/ 1080655 w 1840675"/>
              <a:gd name="connsiteY17" fmla="*/ 1187628 h 2375161"/>
              <a:gd name="connsiteX18" fmla="*/ 1163782 w 1840675"/>
              <a:gd name="connsiteY18" fmla="*/ 1033249 h 2375161"/>
              <a:gd name="connsiteX19" fmla="*/ 1211283 w 1840675"/>
              <a:gd name="connsiteY19" fmla="*/ 950122 h 2375161"/>
              <a:gd name="connsiteX20" fmla="*/ 1258784 w 1840675"/>
              <a:gd name="connsiteY20" fmla="*/ 843244 h 2375161"/>
              <a:gd name="connsiteX21" fmla="*/ 1318161 w 1840675"/>
              <a:gd name="connsiteY21" fmla="*/ 760117 h 2375161"/>
              <a:gd name="connsiteX22" fmla="*/ 1377538 w 1840675"/>
              <a:gd name="connsiteY22" fmla="*/ 665114 h 2375161"/>
              <a:gd name="connsiteX23" fmla="*/ 1508166 w 1840675"/>
              <a:gd name="connsiteY23" fmla="*/ 486984 h 2375161"/>
              <a:gd name="connsiteX24" fmla="*/ 1567543 w 1840675"/>
              <a:gd name="connsiteY24" fmla="*/ 403857 h 2375161"/>
              <a:gd name="connsiteX25" fmla="*/ 1674421 w 1840675"/>
              <a:gd name="connsiteY25" fmla="*/ 249478 h 2375161"/>
              <a:gd name="connsiteX26" fmla="*/ 1745673 w 1840675"/>
              <a:gd name="connsiteY26" fmla="*/ 142600 h 2375161"/>
              <a:gd name="connsiteX27" fmla="*/ 1781299 w 1840675"/>
              <a:gd name="connsiteY27" fmla="*/ 71348 h 2375161"/>
              <a:gd name="connsiteX28" fmla="*/ 1816925 w 1840675"/>
              <a:gd name="connsiteY28" fmla="*/ 35722 h 2375161"/>
              <a:gd name="connsiteX29" fmla="*/ 1840675 w 1840675"/>
              <a:gd name="connsiteY29" fmla="*/ 96 h 237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40675" h="2375161">
                <a:moveTo>
                  <a:pt x="0" y="1448885"/>
                </a:moveTo>
                <a:cubicBezTo>
                  <a:pt x="19792" y="1460760"/>
                  <a:pt x="42006" y="1469312"/>
                  <a:pt x="59377" y="1484511"/>
                </a:cubicBezTo>
                <a:cubicBezTo>
                  <a:pt x="108772" y="1527732"/>
                  <a:pt x="141693" y="1648335"/>
                  <a:pt x="154379" y="1686392"/>
                </a:cubicBezTo>
                <a:cubicBezTo>
                  <a:pt x="162296" y="1710143"/>
                  <a:pt x="170767" y="1733716"/>
                  <a:pt x="178130" y="1757644"/>
                </a:cubicBezTo>
                <a:cubicBezTo>
                  <a:pt x="186605" y="1785187"/>
                  <a:pt x="192768" y="1813432"/>
                  <a:pt x="201881" y="1840771"/>
                </a:cubicBezTo>
                <a:cubicBezTo>
                  <a:pt x="208622" y="1860994"/>
                  <a:pt x="218346" y="1880114"/>
                  <a:pt x="225631" y="1900148"/>
                </a:cubicBezTo>
                <a:cubicBezTo>
                  <a:pt x="234187" y="1923676"/>
                  <a:pt x="241465" y="1947649"/>
                  <a:pt x="249382" y="1971400"/>
                </a:cubicBezTo>
                <a:cubicBezTo>
                  <a:pt x="276302" y="2132922"/>
                  <a:pt x="242098" y="1958994"/>
                  <a:pt x="285008" y="2102028"/>
                </a:cubicBezTo>
                <a:cubicBezTo>
                  <a:pt x="290808" y="2121361"/>
                  <a:pt x="289387" y="2142664"/>
                  <a:pt x="296883" y="2161405"/>
                </a:cubicBezTo>
                <a:cubicBezTo>
                  <a:pt x="305455" y="2182836"/>
                  <a:pt x="322748" y="2199866"/>
                  <a:pt x="332509" y="2220782"/>
                </a:cubicBezTo>
                <a:cubicBezTo>
                  <a:pt x="414644" y="2396786"/>
                  <a:pt x="346541" y="2289332"/>
                  <a:pt x="403761" y="2375161"/>
                </a:cubicBezTo>
                <a:cubicBezTo>
                  <a:pt x="443345" y="2299951"/>
                  <a:pt x="477469" y="2221602"/>
                  <a:pt x="522514" y="2149530"/>
                </a:cubicBezTo>
                <a:cubicBezTo>
                  <a:pt x="542306" y="2117862"/>
                  <a:pt x="563755" y="2087172"/>
                  <a:pt x="581891" y="2054527"/>
                </a:cubicBezTo>
                <a:cubicBezTo>
                  <a:pt x="603384" y="2015840"/>
                  <a:pt x="617588" y="1973163"/>
                  <a:pt x="641268" y="1935774"/>
                </a:cubicBezTo>
                <a:cubicBezTo>
                  <a:pt x="692974" y="1854132"/>
                  <a:pt x="768274" y="1786576"/>
                  <a:pt x="807522" y="1698267"/>
                </a:cubicBezTo>
                <a:cubicBezTo>
                  <a:pt x="823356" y="1662641"/>
                  <a:pt x="836090" y="1625469"/>
                  <a:pt x="855023" y="1591389"/>
                </a:cubicBezTo>
                <a:cubicBezTo>
                  <a:pt x="895576" y="1518394"/>
                  <a:pt x="948308" y="1452321"/>
                  <a:pt x="985652" y="1377633"/>
                </a:cubicBezTo>
                <a:cubicBezTo>
                  <a:pt x="1017320" y="1314298"/>
                  <a:pt x="1045523" y="1249109"/>
                  <a:pt x="1080655" y="1187628"/>
                </a:cubicBezTo>
                <a:cubicBezTo>
                  <a:pt x="1221290" y="941516"/>
                  <a:pt x="1047353" y="1249475"/>
                  <a:pt x="1163782" y="1033249"/>
                </a:cubicBezTo>
                <a:cubicBezTo>
                  <a:pt x="1178912" y="1005150"/>
                  <a:pt x="1197011" y="978667"/>
                  <a:pt x="1211283" y="950122"/>
                </a:cubicBezTo>
                <a:cubicBezTo>
                  <a:pt x="1228718" y="915252"/>
                  <a:pt x="1239671" y="877223"/>
                  <a:pt x="1258784" y="843244"/>
                </a:cubicBezTo>
                <a:cubicBezTo>
                  <a:pt x="1275478" y="813565"/>
                  <a:pt x="1299272" y="788450"/>
                  <a:pt x="1318161" y="760117"/>
                </a:cubicBezTo>
                <a:cubicBezTo>
                  <a:pt x="1338876" y="729045"/>
                  <a:pt x="1356212" y="695770"/>
                  <a:pt x="1377538" y="665114"/>
                </a:cubicBezTo>
                <a:cubicBezTo>
                  <a:pt x="1419586" y="604670"/>
                  <a:pt x="1464858" y="546532"/>
                  <a:pt x="1508166" y="486984"/>
                </a:cubicBezTo>
                <a:cubicBezTo>
                  <a:pt x="1528194" y="459445"/>
                  <a:pt x="1550649" y="433422"/>
                  <a:pt x="1567543" y="403857"/>
                </a:cubicBezTo>
                <a:cubicBezTo>
                  <a:pt x="1729238" y="120890"/>
                  <a:pt x="1498847" y="512838"/>
                  <a:pt x="1674421" y="249478"/>
                </a:cubicBezTo>
                <a:cubicBezTo>
                  <a:pt x="1846810" y="-9105"/>
                  <a:pt x="1609524" y="305981"/>
                  <a:pt x="1745673" y="142600"/>
                </a:cubicBezTo>
                <a:cubicBezTo>
                  <a:pt x="1839101" y="30485"/>
                  <a:pt x="1709887" y="178465"/>
                  <a:pt x="1781299" y="71348"/>
                </a:cubicBezTo>
                <a:cubicBezTo>
                  <a:pt x="1790615" y="57374"/>
                  <a:pt x="1805050" y="47597"/>
                  <a:pt x="1816925" y="35722"/>
                </a:cubicBezTo>
                <a:cubicBezTo>
                  <a:pt x="1830052" y="-3659"/>
                  <a:pt x="1816282" y="96"/>
                  <a:pt x="1840675" y="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923928" y="3733799"/>
            <a:ext cx="298063" cy="338564"/>
          </a:xfrm>
          <a:custGeom>
            <a:avLst/>
            <a:gdLst>
              <a:gd name="connsiteX0" fmla="*/ 0 w 1840675"/>
              <a:gd name="connsiteY0" fmla="*/ 1448885 h 2375161"/>
              <a:gd name="connsiteX1" fmla="*/ 59377 w 1840675"/>
              <a:gd name="connsiteY1" fmla="*/ 1484511 h 2375161"/>
              <a:gd name="connsiteX2" fmla="*/ 154379 w 1840675"/>
              <a:gd name="connsiteY2" fmla="*/ 1686392 h 2375161"/>
              <a:gd name="connsiteX3" fmla="*/ 178130 w 1840675"/>
              <a:gd name="connsiteY3" fmla="*/ 1757644 h 2375161"/>
              <a:gd name="connsiteX4" fmla="*/ 201881 w 1840675"/>
              <a:gd name="connsiteY4" fmla="*/ 1840771 h 2375161"/>
              <a:gd name="connsiteX5" fmla="*/ 225631 w 1840675"/>
              <a:gd name="connsiteY5" fmla="*/ 1900148 h 2375161"/>
              <a:gd name="connsiteX6" fmla="*/ 249382 w 1840675"/>
              <a:gd name="connsiteY6" fmla="*/ 1971400 h 2375161"/>
              <a:gd name="connsiteX7" fmla="*/ 285008 w 1840675"/>
              <a:gd name="connsiteY7" fmla="*/ 2102028 h 2375161"/>
              <a:gd name="connsiteX8" fmla="*/ 296883 w 1840675"/>
              <a:gd name="connsiteY8" fmla="*/ 2161405 h 2375161"/>
              <a:gd name="connsiteX9" fmla="*/ 332509 w 1840675"/>
              <a:gd name="connsiteY9" fmla="*/ 2220782 h 2375161"/>
              <a:gd name="connsiteX10" fmla="*/ 403761 w 1840675"/>
              <a:gd name="connsiteY10" fmla="*/ 2375161 h 2375161"/>
              <a:gd name="connsiteX11" fmla="*/ 522514 w 1840675"/>
              <a:gd name="connsiteY11" fmla="*/ 2149530 h 2375161"/>
              <a:gd name="connsiteX12" fmla="*/ 581891 w 1840675"/>
              <a:gd name="connsiteY12" fmla="*/ 2054527 h 2375161"/>
              <a:gd name="connsiteX13" fmla="*/ 641268 w 1840675"/>
              <a:gd name="connsiteY13" fmla="*/ 1935774 h 2375161"/>
              <a:gd name="connsiteX14" fmla="*/ 807522 w 1840675"/>
              <a:gd name="connsiteY14" fmla="*/ 1698267 h 2375161"/>
              <a:gd name="connsiteX15" fmla="*/ 855023 w 1840675"/>
              <a:gd name="connsiteY15" fmla="*/ 1591389 h 2375161"/>
              <a:gd name="connsiteX16" fmla="*/ 985652 w 1840675"/>
              <a:gd name="connsiteY16" fmla="*/ 1377633 h 2375161"/>
              <a:gd name="connsiteX17" fmla="*/ 1080655 w 1840675"/>
              <a:gd name="connsiteY17" fmla="*/ 1187628 h 2375161"/>
              <a:gd name="connsiteX18" fmla="*/ 1163782 w 1840675"/>
              <a:gd name="connsiteY18" fmla="*/ 1033249 h 2375161"/>
              <a:gd name="connsiteX19" fmla="*/ 1211283 w 1840675"/>
              <a:gd name="connsiteY19" fmla="*/ 950122 h 2375161"/>
              <a:gd name="connsiteX20" fmla="*/ 1258784 w 1840675"/>
              <a:gd name="connsiteY20" fmla="*/ 843244 h 2375161"/>
              <a:gd name="connsiteX21" fmla="*/ 1318161 w 1840675"/>
              <a:gd name="connsiteY21" fmla="*/ 760117 h 2375161"/>
              <a:gd name="connsiteX22" fmla="*/ 1377538 w 1840675"/>
              <a:gd name="connsiteY22" fmla="*/ 665114 h 2375161"/>
              <a:gd name="connsiteX23" fmla="*/ 1508166 w 1840675"/>
              <a:gd name="connsiteY23" fmla="*/ 486984 h 2375161"/>
              <a:gd name="connsiteX24" fmla="*/ 1567543 w 1840675"/>
              <a:gd name="connsiteY24" fmla="*/ 403857 h 2375161"/>
              <a:gd name="connsiteX25" fmla="*/ 1674421 w 1840675"/>
              <a:gd name="connsiteY25" fmla="*/ 249478 h 2375161"/>
              <a:gd name="connsiteX26" fmla="*/ 1745673 w 1840675"/>
              <a:gd name="connsiteY26" fmla="*/ 142600 h 2375161"/>
              <a:gd name="connsiteX27" fmla="*/ 1781299 w 1840675"/>
              <a:gd name="connsiteY27" fmla="*/ 71348 h 2375161"/>
              <a:gd name="connsiteX28" fmla="*/ 1816925 w 1840675"/>
              <a:gd name="connsiteY28" fmla="*/ 35722 h 2375161"/>
              <a:gd name="connsiteX29" fmla="*/ 1840675 w 1840675"/>
              <a:gd name="connsiteY29" fmla="*/ 96 h 2375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40675" h="2375161">
                <a:moveTo>
                  <a:pt x="0" y="1448885"/>
                </a:moveTo>
                <a:cubicBezTo>
                  <a:pt x="19792" y="1460760"/>
                  <a:pt x="42006" y="1469312"/>
                  <a:pt x="59377" y="1484511"/>
                </a:cubicBezTo>
                <a:cubicBezTo>
                  <a:pt x="108772" y="1527732"/>
                  <a:pt x="141693" y="1648335"/>
                  <a:pt x="154379" y="1686392"/>
                </a:cubicBezTo>
                <a:cubicBezTo>
                  <a:pt x="162296" y="1710143"/>
                  <a:pt x="170767" y="1733716"/>
                  <a:pt x="178130" y="1757644"/>
                </a:cubicBezTo>
                <a:cubicBezTo>
                  <a:pt x="186605" y="1785187"/>
                  <a:pt x="192768" y="1813432"/>
                  <a:pt x="201881" y="1840771"/>
                </a:cubicBezTo>
                <a:cubicBezTo>
                  <a:pt x="208622" y="1860994"/>
                  <a:pt x="218346" y="1880114"/>
                  <a:pt x="225631" y="1900148"/>
                </a:cubicBezTo>
                <a:cubicBezTo>
                  <a:pt x="234187" y="1923676"/>
                  <a:pt x="241465" y="1947649"/>
                  <a:pt x="249382" y="1971400"/>
                </a:cubicBezTo>
                <a:cubicBezTo>
                  <a:pt x="276302" y="2132922"/>
                  <a:pt x="242098" y="1958994"/>
                  <a:pt x="285008" y="2102028"/>
                </a:cubicBezTo>
                <a:cubicBezTo>
                  <a:pt x="290808" y="2121361"/>
                  <a:pt x="289387" y="2142664"/>
                  <a:pt x="296883" y="2161405"/>
                </a:cubicBezTo>
                <a:cubicBezTo>
                  <a:pt x="305455" y="2182836"/>
                  <a:pt x="322748" y="2199866"/>
                  <a:pt x="332509" y="2220782"/>
                </a:cubicBezTo>
                <a:cubicBezTo>
                  <a:pt x="414644" y="2396786"/>
                  <a:pt x="346541" y="2289332"/>
                  <a:pt x="403761" y="2375161"/>
                </a:cubicBezTo>
                <a:cubicBezTo>
                  <a:pt x="443345" y="2299951"/>
                  <a:pt x="477469" y="2221602"/>
                  <a:pt x="522514" y="2149530"/>
                </a:cubicBezTo>
                <a:cubicBezTo>
                  <a:pt x="542306" y="2117862"/>
                  <a:pt x="563755" y="2087172"/>
                  <a:pt x="581891" y="2054527"/>
                </a:cubicBezTo>
                <a:cubicBezTo>
                  <a:pt x="603384" y="2015840"/>
                  <a:pt x="617588" y="1973163"/>
                  <a:pt x="641268" y="1935774"/>
                </a:cubicBezTo>
                <a:cubicBezTo>
                  <a:pt x="692974" y="1854132"/>
                  <a:pt x="768274" y="1786576"/>
                  <a:pt x="807522" y="1698267"/>
                </a:cubicBezTo>
                <a:cubicBezTo>
                  <a:pt x="823356" y="1662641"/>
                  <a:pt x="836090" y="1625469"/>
                  <a:pt x="855023" y="1591389"/>
                </a:cubicBezTo>
                <a:cubicBezTo>
                  <a:pt x="895576" y="1518394"/>
                  <a:pt x="948308" y="1452321"/>
                  <a:pt x="985652" y="1377633"/>
                </a:cubicBezTo>
                <a:cubicBezTo>
                  <a:pt x="1017320" y="1314298"/>
                  <a:pt x="1045523" y="1249109"/>
                  <a:pt x="1080655" y="1187628"/>
                </a:cubicBezTo>
                <a:cubicBezTo>
                  <a:pt x="1221290" y="941516"/>
                  <a:pt x="1047353" y="1249475"/>
                  <a:pt x="1163782" y="1033249"/>
                </a:cubicBezTo>
                <a:cubicBezTo>
                  <a:pt x="1178912" y="1005150"/>
                  <a:pt x="1197011" y="978667"/>
                  <a:pt x="1211283" y="950122"/>
                </a:cubicBezTo>
                <a:cubicBezTo>
                  <a:pt x="1228718" y="915252"/>
                  <a:pt x="1239671" y="877223"/>
                  <a:pt x="1258784" y="843244"/>
                </a:cubicBezTo>
                <a:cubicBezTo>
                  <a:pt x="1275478" y="813565"/>
                  <a:pt x="1299272" y="788450"/>
                  <a:pt x="1318161" y="760117"/>
                </a:cubicBezTo>
                <a:cubicBezTo>
                  <a:pt x="1338876" y="729045"/>
                  <a:pt x="1356212" y="695770"/>
                  <a:pt x="1377538" y="665114"/>
                </a:cubicBezTo>
                <a:cubicBezTo>
                  <a:pt x="1419586" y="604670"/>
                  <a:pt x="1464858" y="546532"/>
                  <a:pt x="1508166" y="486984"/>
                </a:cubicBezTo>
                <a:cubicBezTo>
                  <a:pt x="1528194" y="459445"/>
                  <a:pt x="1550649" y="433422"/>
                  <a:pt x="1567543" y="403857"/>
                </a:cubicBezTo>
                <a:cubicBezTo>
                  <a:pt x="1729238" y="120890"/>
                  <a:pt x="1498847" y="512838"/>
                  <a:pt x="1674421" y="249478"/>
                </a:cubicBezTo>
                <a:cubicBezTo>
                  <a:pt x="1846810" y="-9105"/>
                  <a:pt x="1609524" y="305981"/>
                  <a:pt x="1745673" y="142600"/>
                </a:cubicBezTo>
                <a:cubicBezTo>
                  <a:pt x="1839101" y="30485"/>
                  <a:pt x="1709887" y="178465"/>
                  <a:pt x="1781299" y="71348"/>
                </a:cubicBezTo>
                <a:cubicBezTo>
                  <a:pt x="1790615" y="57374"/>
                  <a:pt x="1805050" y="47597"/>
                  <a:pt x="1816925" y="35722"/>
                </a:cubicBezTo>
                <a:cubicBezTo>
                  <a:pt x="1830052" y="-3659"/>
                  <a:pt x="1816282" y="96"/>
                  <a:pt x="1840675" y="9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2" name="Picture 6" descr="http://cdn4.img22.rian.ru/images/27975/66/279756655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34" t="859" r="23718" b="-859"/>
          <a:stretch/>
        </p:blipFill>
        <p:spPr bwMode="auto">
          <a:xfrm>
            <a:off x="107504" y="188640"/>
            <a:ext cx="2616225" cy="42802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8" descr="unesco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Прямая соединительная линия 17"/>
          <p:cNvCxnSpPr/>
          <p:nvPr/>
        </p:nvCxnSpPr>
        <p:spPr>
          <a:xfrm>
            <a:off x="4788024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516216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3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581400" y="274638"/>
            <a:ext cx="4572000" cy="1143000"/>
          </a:xfrm>
          <a:noFill/>
          <a:ln/>
        </p:spPr>
        <p:txBody>
          <a:bodyPr/>
          <a:lstStyle/>
          <a:p>
            <a:r>
              <a:rPr lang="ru-RU" altLang="ru-RU" sz="36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Деятельность</a:t>
            </a:r>
            <a:endParaRPr lang="ru-RU" altLang="ru-RU" sz="3600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599892" y="1772816"/>
            <a:ext cx="496855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400" dirty="0">
                <a:solidFill>
                  <a:srgbClr val="482400"/>
                </a:solidFill>
                <a:latin typeface="Book Antiqua" pitchFamily="18" charset="0"/>
              </a:rPr>
              <a:t>Образование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400" dirty="0">
                <a:solidFill>
                  <a:srgbClr val="482400"/>
                </a:solidFill>
                <a:latin typeface="Book Antiqua" pitchFamily="18" charset="0"/>
              </a:rPr>
              <a:t>Естественные науки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400" dirty="0">
                <a:solidFill>
                  <a:srgbClr val="482400"/>
                </a:solidFill>
                <a:latin typeface="Book Antiqua" pitchFamily="18" charset="0"/>
              </a:rPr>
              <a:t>Социальные и гуманитарные науки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400" dirty="0">
                <a:solidFill>
                  <a:srgbClr val="482400"/>
                </a:solidFill>
                <a:latin typeface="Book Antiqua" pitchFamily="18" charset="0"/>
              </a:rPr>
              <a:t>Культура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400" dirty="0">
                <a:solidFill>
                  <a:srgbClr val="482400"/>
                </a:solidFill>
                <a:latin typeface="Book Antiqua" pitchFamily="18" charset="0"/>
              </a:rPr>
              <a:t>Коммуникация и информация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3"/>
              </a:buBlip>
            </a:pPr>
            <a:r>
              <a:rPr lang="ru-RU" altLang="ru-RU" sz="2400" dirty="0">
                <a:solidFill>
                  <a:srgbClr val="482400"/>
                </a:solidFill>
                <a:latin typeface="Book Antiqua" pitchFamily="18" charset="0"/>
              </a:rPr>
              <a:t>Специальные темы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 </a:t>
            </a:r>
          </a:p>
        </p:txBody>
      </p:sp>
      <p:pic>
        <p:nvPicPr>
          <p:cNvPr id="6" name="Picture 98" descr="unesco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88024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16216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http://ru.iite.unesco.org/pics/publications/ru/covers/321469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 r="8982"/>
          <a:stretch/>
        </p:blipFill>
        <p:spPr bwMode="auto">
          <a:xfrm>
            <a:off x="167363" y="260648"/>
            <a:ext cx="2465408" cy="4088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68544" y="2132002"/>
            <a:ext cx="2430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http://ru.wikipedia.org/wiki/%D0%AE%D0%9D%D0%95%D0%A1%D0%9A%D0%9E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1" r="44423"/>
          <a:stretch/>
        </p:blipFill>
        <p:spPr bwMode="auto">
          <a:xfrm>
            <a:off x="167363" y="237556"/>
            <a:ext cx="2465408" cy="4138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unmultimedia.org/radio/russian/wp-content/uploads/2011/08/ictbig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8" r="32664"/>
          <a:stretch/>
        </p:blipFill>
        <p:spPr bwMode="auto">
          <a:xfrm>
            <a:off x="167363" y="250368"/>
            <a:ext cx="2442258" cy="411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commons/e/ed/Kalojan_desislava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4" r="17594"/>
          <a:stretch/>
        </p:blipFill>
        <p:spPr bwMode="auto">
          <a:xfrm>
            <a:off x="185526" y="260648"/>
            <a:ext cx="2442258" cy="41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gppk.ru/uploads/posts/2013-04/1365736869_emblema-kluba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t="-582" r="34639" b="582"/>
          <a:stretch/>
        </p:blipFill>
        <p:spPr bwMode="auto">
          <a:xfrm>
            <a:off x="199662" y="260648"/>
            <a:ext cx="2433110" cy="41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eta.newsmoldova.ru/images/18783/96/187839690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91" t="-667" r="8991" b="667"/>
          <a:stretch/>
        </p:blipFill>
        <p:spPr bwMode="auto">
          <a:xfrm>
            <a:off x="167363" y="260648"/>
            <a:ext cx="2465409" cy="414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MCj02329150000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62" y="5250141"/>
            <a:ext cx="135255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Естественные науки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96164"/>
            <a:ext cx="1502839" cy="1823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6536" y="1052736"/>
            <a:ext cx="3175000" cy="4525963"/>
          </a:xfrm>
          <a:noFill/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1.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2.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3.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798168" y="422217"/>
            <a:ext cx="4572000" cy="1143000"/>
          </a:xfrm>
          <a:noFill/>
          <a:ln/>
        </p:spPr>
        <p:txBody>
          <a:bodyPr/>
          <a:lstStyle/>
          <a:p>
            <a:r>
              <a:rPr lang="ru-RU" alt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Программы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93324" y="1772816"/>
            <a:ext cx="32791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ru-RU" altLang="ru-RU" sz="24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Человек и </a:t>
            </a:r>
            <a:r>
              <a:rPr lang="ru-RU" altLang="ru-RU" sz="2400" b="1" i="1" dirty="0" smtClean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биосфера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endParaRPr lang="ru-RU" altLang="ru-RU" sz="2000" b="1" i="1" dirty="0" smtClean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98" descr="unesco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88024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16216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825571" y="2508099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+mj-lt"/>
              </a:rPr>
              <a:t>Основными целями программы является определение экологических, социальных и экономических последствий от потери биоразнообразия, а также сокращение таких потерь.</a:t>
            </a:r>
          </a:p>
        </p:txBody>
      </p:sp>
      <p:pic>
        <p:nvPicPr>
          <p:cNvPr id="4098" name="Picture 2" descr="File:Poland Bialowieza - BPN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83" t="629" r="15162" b="-629"/>
          <a:stretch/>
        </p:blipFill>
        <p:spPr bwMode="auto">
          <a:xfrm>
            <a:off x="122664" y="288514"/>
            <a:ext cx="2505120" cy="416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2664" y="4535280"/>
            <a:ext cx="26491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  <a:latin typeface="Acquest Script" panose="02000505000000020004" pitchFamily="2" charset="0"/>
              </a:rPr>
              <a:t>Беловежская пуща </a:t>
            </a:r>
            <a:r>
              <a:rPr lang="ru-RU" sz="2400" dirty="0">
                <a:latin typeface="Acquest Script" panose="02000505000000020004" pitchFamily="2" charset="0"/>
              </a:rPr>
              <a:t>— один из первых биосферных резерватов.</a:t>
            </a:r>
          </a:p>
        </p:txBody>
      </p:sp>
    </p:spTree>
    <p:extLst>
      <p:ext uri="{BB962C8B-B14F-4D97-AF65-F5344CB8AC3E}">
        <p14:creationId xmlns:p14="http://schemas.microsoft.com/office/powerpoint/2010/main" val="8415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96536" y="1052736"/>
            <a:ext cx="3175000" cy="4525963"/>
          </a:xfrm>
          <a:noFill/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1.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2.</a:t>
            </a:r>
          </a:p>
          <a:p>
            <a:pPr>
              <a:buFontTx/>
              <a:buBlip>
                <a:blip r:embed="rId3"/>
              </a:buBlip>
            </a:pPr>
            <a:r>
              <a:rPr lang="ru-RU" altLang="ru-RU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Пункт 3.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title"/>
          </p:nvPr>
        </p:nvSpPr>
        <p:spPr>
          <a:xfrm>
            <a:off x="3798168" y="116632"/>
            <a:ext cx="4572000" cy="1143000"/>
          </a:xfrm>
          <a:noFill/>
          <a:ln/>
        </p:spPr>
        <p:txBody>
          <a:bodyPr/>
          <a:lstStyle/>
          <a:p>
            <a:r>
              <a:rPr lang="ru-RU" altLang="ru-RU" sz="3600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Программы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877424" y="946731"/>
            <a:ext cx="3259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Blip>
                <a:blip r:embed="rId4"/>
              </a:buBlip>
            </a:pPr>
            <a:r>
              <a:rPr lang="ru-RU" altLang="ru-RU" sz="2400" b="1" i="1" dirty="0">
                <a:solidFill>
                  <a:srgbClr val="4824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Всемирное наследие</a:t>
            </a:r>
            <a:endParaRPr lang="ru-RU" altLang="ru-RU" sz="2000" b="1" i="1" dirty="0" smtClean="0">
              <a:solidFill>
                <a:srgbClr val="4824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6" name="Picture 98" descr="unesco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5652120" y="5728802"/>
            <a:ext cx="864096" cy="721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788024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6516216" y="6165304"/>
            <a:ext cx="864096" cy="0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3877424" y="184482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Всемирное наследие ЮНЕСКО </a:t>
            </a:r>
            <a:r>
              <a:rPr lang="ru-RU" dirty="0" smtClean="0"/>
              <a:t>— </a:t>
            </a:r>
            <a:r>
              <a:rPr lang="ru-RU" dirty="0"/>
              <a:t>природные или созданные человеком объекты, приоритетными задачами по отношению к которым по мнению ЮНЕСКО являются их сохранение и популяризация в силу особой культурной, исторической или экологической значимости.</a:t>
            </a:r>
          </a:p>
          <a:p>
            <a:endParaRPr lang="ru-RU" dirty="0"/>
          </a:p>
          <a:p>
            <a:r>
              <a:rPr lang="ru-RU" dirty="0"/>
              <a:t>По состоянию на 2013 год в Списке всемирного наследия — 981 объект, из которых </a:t>
            </a:r>
            <a:r>
              <a:rPr lang="ru-RU" dirty="0">
                <a:solidFill>
                  <a:srgbClr val="FFFF00"/>
                </a:solidFill>
              </a:rPr>
              <a:t>759 являются культурными</a:t>
            </a:r>
            <a:r>
              <a:rPr lang="ru-RU" dirty="0"/>
              <a:t>, </a:t>
            </a:r>
            <a:r>
              <a:rPr lang="ru-RU" dirty="0">
                <a:solidFill>
                  <a:srgbClr val="00B050"/>
                </a:solidFill>
              </a:rPr>
              <a:t>193 — природными</a:t>
            </a:r>
            <a:r>
              <a:rPr lang="ru-RU" dirty="0"/>
              <a:t> и </a:t>
            </a:r>
            <a:r>
              <a:rPr lang="ru-RU" dirty="0">
                <a:solidFill>
                  <a:srgbClr val="0070C0"/>
                </a:solidFill>
              </a:rPr>
              <a:t>29 — смешанными</a:t>
            </a:r>
          </a:p>
        </p:txBody>
      </p:sp>
      <p:pic>
        <p:nvPicPr>
          <p:cNvPr id="5122" name="Picture 2" descr="File:Galapagos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4" r="29724"/>
          <a:stretch/>
        </p:blipFill>
        <p:spPr bwMode="auto">
          <a:xfrm>
            <a:off x="182888" y="260649"/>
            <a:ext cx="2444896" cy="415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184" y="4612218"/>
            <a:ext cx="246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C000"/>
                </a:solidFill>
                <a:latin typeface="Acquest Script" panose="02000505000000020004" pitchFamily="2" charset="0"/>
              </a:rPr>
              <a:t>Галапагосские</a:t>
            </a:r>
            <a:r>
              <a:rPr lang="ru-RU" sz="2400" dirty="0">
                <a:solidFill>
                  <a:srgbClr val="FFC000"/>
                </a:solidFill>
                <a:latin typeface="Acquest Script" panose="02000505000000020004" pitchFamily="2" charset="0"/>
              </a:rPr>
              <a:t> острова </a:t>
            </a:r>
            <a:r>
              <a:rPr lang="ru-RU" sz="2400" dirty="0">
                <a:latin typeface="Acquest Script" panose="02000505000000020004" pitchFamily="2" charset="0"/>
              </a:rPr>
              <a:t>— объект Всемирного наследия под первым номером.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16216" y="1223730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принято в 1972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7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1598</TotalTime>
  <Words>631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1_Оформление по умолчанию</vt:lpstr>
      <vt:lpstr>4_Оформление по умолчанию</vt:lpstr>
      <vt:lpstr>Office Theme</vt:lpstr>
      <vt:lpstr>UNESCO</vt:lpstr>
      <vt:lpstr>Презентация PowerPoint</vt:lpstr>
      <vt:lpstr>UNESCO</vt:lpstr>
      <vt:lpstr>B COCTABE…</vt:lpstr>
      <vt:lpstr>Задачи  и функции института:</vt:lpstr>
      <vt:lpstr>Задачи  и функции института:</vt:lpstr>
      <vt:lpstr>Деятельность</vt:lpstr>
      <vt:lpstr>Программы</vt:lpstr>
      <vt:lpstr>Программы</vt:lpstr>
      <vt:lpstr>Всемирное наследие </vt:lpstr>
      <vt:lpstr>Программы</vt:lpstr>
      <vt:lpstr>Программы</vt:lpstr>
      <vt:lpstr>UNESCO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47</cp:revision>
  <cp:lastPrinted>2014-05-16T12:38:42Z</cp:lastPrinted>
  <dcterms:created xsi:type="dcterms:W3CDTF">2014-04-29T16:47:29Z</dcterms:created>
  <dcterms:modified xsi:type="dcterms:W3CDTF">2014-05-17T05:31:43Z</dcterms:modified>
</cp:coreProperties>
</file>