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1" r:id="rId3"/>
    <p:sldId id="257" r:id="rId4"/>
    <p:sldId id="258" r:id="rId5"/>
    <p:sldId id="259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60" r:id="rId15"/>
    <p:sldId id="261" r:id="rId16"/>
    <p:sldId id="26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556" autoAdjust="0"/>
    <p:restoredTop sz="94660"/>
  </p:normalViewPr>
  <p:slideViewPr>
    <p:cSldViewPr>
      <p:cViewPr>
        <p:scale>
          <a:sx n="100" d="100"/>
          <a:sy n="100" d="100"/>
        </p:scale>
        <p:origin x="-318" y="-21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0D5F1F-37A8-436B-83D7-733B90EADA23}" type="datetimeFigureOut">
              <a:rPr lang="ru-RU" smtClean="0"/>
              <a:pPr/>
              <a:t>04.02.2015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E18E1D-15BC-413C-A421-78D2BC702BD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32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35.JP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7.jpeg"/><Relationship Id="rId7" Type="http://schemas.openxmlformats.org/officeDocument/2006/relationships/image" Target="../media/image14.pn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jpg"/><Relationship Id="rId3" Type="http://schemas.openxmlformats.org/officeDocument/2006/relationships/image" Target="../media/image42.jpg"/><Relationship Id="rId7" Type="http://schemas.openxmlformats.org/officeDocument/2006/relationships/image" Target="../media/image44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43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48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1.jpg"/><Relationship Id="rId5" Type="http://schemas.openxmlformats.org/officeDocument/2006/relationships/image" Target="../media/image14.png"/><Relationship Id="rId4" Type="http://schemas.openxmlformats.org/officeDocument/2006/relationships/image" Target="../media/image1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g"/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.emf"/><Relationship Id="rId4" Type="http://schemas.openxmlformats.org/officeDocument/2006/relationships/image" Target="../media/image54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tiff"/><Relationship Id="rId4" Type="http://schemas.openxmlformats.org/officeDocument/2006/relationships/image" Target="../media/image4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4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6.JPG"/><Relationship Id="rId7" Type="http://schemas.openxmlformats.org/officeDocument/2006/relationships/image" Target="../media/image1.emf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image" Target="../media/image14.pn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emf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video" Target="file:///C:\Users\ASUS\Desktop\&#1087;&#1088;&#1086;&#1077;&#1082;&#1090;\&#1056;&#1077;&#1073;&#1091;&#1089;%20&#1079;&#1072;&#1082;&#1083;&#1072;&#1076;&#1082;&#1072;\&#1086;&#1090;&#1074;&#1077;&#1090;%20&#1088;&#1077;&#1073;&#1091;&#1089;%20&#1079;&#1072;&#1082;&#1083;&#1072;&#1076;&#1082;&#1072;%20DVD.wmv" TargetMode="External"/><Relationship Id="rId6" Type="http://schemas.openxmlformats.org/officeDocument/2006/relationships/image" Target="../media/image29.png"/><Relationship Id="rId5" Type="http://schemas.openxmlformats.org/officeDocument/2006/relationships/image" Target="../media/image28.jpeg"/><Relationship Id="rId4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 descr="penci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79036" y="3861048"/>
            <a:ext cx="1593558" cy="2824307"/>
          </a:xfrm>
          <a:prstGeom prst="rect">
            <a:avLst/>
          </a:prstGeom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3839838"/>
            <a:ext cx="1015102" cy="11878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83299" y="4612485"/>
            <a:ext cx="1497013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172067" y="250957"/>
            <a:ext cx="720413" cy="159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0" y="1767587"/>
            <a:ext cx="9144000" cy="20005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dirty="0">
                <a:solidFill>
                  <a:schemeClr val="bg1"/>
                </a:solidFill>
                <a:latin typeface="BistroC" pitchFamily="82" charset="0"/>
              </a:rPr>
              <a:t>Проектно-исследовательская</a:t>
            </a:r>
          </a:p>
          <a:p>
            <a:pPr algn="ctr"/>
            <a:r>
              <a:rPr lang="ru-RU" sz="4800" dirty="0">
                <a:solidFill>
                  <a:schemeClr val="bg1"/>
                </a:solidFill>
                <a:latin typeface="BistroC" pitchFamily="82" charset="0"/>
              </a:rPr>
              <a:t>работа</a:t>
            </a:r>
          </a:p>
          <a:p>
            <a:pPr algn="ctr"/>
            <a:r>
              <a:rPr lang="ru-RU" sz="2800" dirty="0">
                <a:solidFill>
                  <a:schemeClr val="bg1"/>
                </a:solidFill>
                <a:latin typeface="BistroC" pitchFamily="82" charset="0"/>
              </a:rPr>
              <a:t>учеников 1 “В” класса Гимназии 1409 САО г. Москвы</a:t>
            </a:r>
            <a:endParaRPr lang="ru-RU" sz="28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520" y="5027692"/>
            <a:ext cx="55446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solidFill>
                  <a:schemeClr val="bg1"/>
                </a:solidFill>
                <a:latin typeface="BistroC" pitchFamily="82" charset="0"/>
              </a:rPr>
              <a:t>Научный руководитель проекта -</a:t>
            </a:r>
          </a:p>
          <a:p>
            <a:r>
              <a:rPr lang="ru-RU" sz="2400" dirty="0">
                <a:solidFill>
                  <a:schemeClr val="bg1"/>
                </a:solidFill>
                <a:latin typeface="BistroC" pitchFamily="82" charset="0"/>
              </a:rPr>
              <a:t>классный руководитель 1 “В” класса,</a:t>
            </a:r>
          </a:p>
          <a:p>
            <a:r>
              <a:rPr lang="ru-RU" sz="2400" dirty="0">
                <a:solidFill>
                  <a:schemeClr val="bg1"/>
                </a:solidFill>
                <a:latin typeface="BistroC" pitchFamily="82" charset="0"/>
              </a:rPr>
              <a:t>учитель высшей категории</a:t>
            </a:r>
          </a:p>
          <a:p>
            <a:r>
              <a:rPr lang="ru-RU" sz="2400" dirty="0">
                <a:solidFill>
                  <a:schemeClr val="bg1"/>
                </a:solidFill>
                <a:latin typeface="BistroC" pitchFamily="82" charset="0"/>
              </a:rPr>
              <a:t>ОМЕЛЬЧЕНКО ЗИНАИДА НИКОЛАЕВНА</a:t>
            </a:r>
            <a:endParaRPr lang="ru-RU" sz="3200" dirty="0">
              <a:solidFill>
                <a:schemeClr val="bg1"/>
              </a:solidFill>
              <a:latin typeface="Bistro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9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998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098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198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298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20" y="1628800"/>
            <a:ext cx="4167708" cy="3125781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17" y="692696"/>
            <a:ext cx="4167708" cy="312578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1817" y="3974240"/>
            <a:ext cx="4174329" cy="3130747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gi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Рисунок 1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170" y="1628801"/>
            <a:ext cx="2588806" cy="3816423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5827" y="908720"/>
            <a:ext cx="2862317" cy="3816423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521" y="2780928"/>
            <a:ext cx="2862317" cy="3816423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gi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0"/>
                            </p:stCondLst>
                            <p:childTnLst>
                              <p:par>
                                <p:cTn id="24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1854" y="1052736"/>
            <a:ext cx="3524515" cy="264338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9841" y="4000112"/>
            <a:ext cx="3558997" cy="2669248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1052736"/>
            <a:ext cx="3409057" cy="264338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780928"/>
            <a:ext cx="2383258" cy="3621767"/>
          </a:xfrm>
          <a:prstGeom prst="rect">
            <a:avLst/>
          </a:prstGeom>
        </p:spPr>
      </p:pic>
      <p:sp>
        <p:nvSpPr>
          <p:cNvPr id="19" name="TextBox 18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Рисунок 20" descr="gir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0782" y="4000111"/>
            <a:ext cx="1939955" cy="266924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3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500"/>
                            </p:stCondLst>
                            <p:childTnLst>
                              <p:par>
                                <p:cTn id="32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5217" y="2956007"/>
            <a:ext cx="3060339" cy="371072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4" r="11256"/>
          <a:stretch/>
        </p:blipFill>
        <p:spPr>
          <a:xfrm>
            <a:off x="3131841" y="853430"/>
            <a:ext cx="2962275" cy="307962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82" r="9507"/>
          <a:stretch/>
        </p:blipFill>
        <p:spPr>
          <a:xfrm>
            <a:off x="252945" y="1724128"/>
            <a:ext cx="2712965" cy="3710724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5" name="Рисунок 14" descr="gi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4342428"/>
            <a:ext cx="2538241" cy="232162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7254" y="853431"/>
            <a:ext cx="2528301" cy="199950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00"/>
                            </p:stCondLst>
                            <p:childTnLst>
                              <p:par>
                                <p:cTn id="27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1671426"/>
            <a:ext cx="3435452" cy="3025719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836712"/>
            <a:ext cx="4843099" cy="288032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9792" y="3886122"/>
            <a:ext cx="6434657" cy="2947123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21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Рисунок 21" descr="gi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7000"/>
                            </p:stCondLst>
                            <p:childTnLst>
                              <p:par>
                                <p:cTn id="2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25" t="12501" r="8646" b="24583"/>
          <a:stretch/>
        </p:blipFill>
        <p:spPr>
          <a:xfrm>
            <a:off x="4661255" y="764704"/>
            <a:ext cx="4308415" cy="230425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809" y="1772816"/>
            <a:ext cx="4129225" cy="3024336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19" descr="girl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4" t="12361" r="24375"/>
          <a:stretch/>
        </p:blipFill>
        <p:spPr>
          <a:xfrm>
            <a:off x="5220072" y="2822115"/>
            <a:ext cx="3142562" cy="38060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500"/>
                            </p:stCondLst>
                            <p:childTnLst>
                              <p:par>
                                <p:cTn id="30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рямоугольник 13"/>
          <p:cNvSpPr/>
          <p:nvPr/>
        </p:nvSpPr>
        <p:spPr>
          <a:xfrm>
            <a:off x="-955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39" b="4028"/>
          <a:stretch/>
        </p:blipFill>
        <p:spPr>
          <a:xfrm>
            <a:off x="296014" y="1628293"/>
            <a:ext cx="4077072" cy="36014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88" t="6518" r="5104" b="5736"/>
          <a:stretch/>
        </p:blipFill>
        <p:spPr>
          <a:xfrm>
            <a:off x="4674865" y="692696"/>
            <a:ext cx="4073599" cy="29718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2"/>
          <a:stretch/>
        </p:blipFill>
        <p:spPr>
          <a:xfrm>
            <a:off x="4674865" y="3788195"/>
            <a:ext cx="4073599" cy="2940561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Рисунок 18" descr="girl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2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426649" y="620689"/>
            <a:ext cx="969887" cy="12241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Box 10"/>
          <p:cNvSpPr txBox="1"/>
          <p:nvPr/>
        </p:nvSpPr>
        <p:spPr>
          <a:xfrm>
            <a:off x="107504" y="1476441"/>
            <a:ext cx="4392488" cy="529375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Здравствуйте!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Добрый день, уважаемое жюри!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Мы, ученики 1”В” класса, хотим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представить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вашему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вниманию проектно-исследовательскую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работу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нашего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класса над которой мы трудились в течение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целого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полугодия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Наш проект называется «АЛФАВИТ». В него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вложили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много фантазии, труда и мастерства!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Мы подошли к этому процессу очень творчески.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Как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сейчас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говорят - креативно!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А началось все со сказки! Чтобы мы лучше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запоминали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буквы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наша учительница Зинаида Николаевна читала нам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очень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интересные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сказки про буквы.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В этих сказках буквы оживали и герои этих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сказок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вместе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 нами путешествовали от буквы к букве, от звука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к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образу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который несет данная буква.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Это не для кого не секрет, что ВСЕ дети на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планете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любят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сказки и игру, поэтому процесс изучения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букв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доставлял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огромную радость!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Мы учили алфавит играя! После сказки мы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без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проблем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могли ответить на любой вопрос учителя! Ведь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когда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нам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интересно - мы и запоминаем все легко!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Изучение алфавита было увлекательным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запоминающимся!</a:t>
            </a:r>
            <a:endParaRPr lang="en-US" sz="1200" dirty="0" smtClean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9992" y="1476440"/>
            <a:ext cx="4500878" cy="506292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Процесс изучения букв был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разносторонним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разнообразным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охватывающим разные сферы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деятельности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Мы писали буквы, рисовали их, делали их из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разных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материалов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Сочиняли сказки про буквы, стихи.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Пекли буквы и угощались потом всем классом.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Ведь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когда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лепишь букву, печешь её, а потом ещё и лакомишься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ей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-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Это ЗДОРОВО,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ПРАВДА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Просто пирожки - это обычно! А буква - Это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новое,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интересное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необычное, другое!!!!!!! Теперь, после того как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съели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почти весь алфавит - мы знаем его на зубок!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Несколько раз мы ходили в гости в другие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классы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угощали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ребят буквами, показывали паши лучшие работы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представляли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их :что это за буква, и из чего она сделана.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А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однажды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к нам па урок приходили 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воспи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татели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 из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детского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сада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№ 2526 и мы передали ребятам целую корзину сладких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хрустящих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букв!!!!!!!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- В самом начале мерного класса мы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только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показывали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свои работы, а с ноября уже стали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учиться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представлять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свои буквы, придумывали про них свои сказки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стихи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- Как я говорил раньше, мы изготавливали буквы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из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разных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материалов: ткань, дерево, выпечка, бусы, бумага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наклейки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ракушки, пластилин, природные материалы, 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лего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.</a:t>
            </a:r>
            <a:endParaRPr lang="en-US" sz="1200" dirty="0" smtClean="0">
              <a:solidFill>
                <a:schemeClr val="bg1"/>
              </a:solidFill>
              <a:latin typeface="BistroC" pitchFamily="82" charset="0"/>
            </a:endParaRPr>
          </a:p>
        </p:txBody>
      </p:sp>
      <p:pic>
        <p:nvPicPr>
          <p:cNvPr id="20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18572872">
            <a:off x="3341404" y="416601"/>
            <a:ext cx="612893" cy="1848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5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5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5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1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5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5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5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5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18500"/>
                            </p:stCondLst>
                            <p:childTnLst>
                              <p:par>
                                <p:cTn id="8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allAtOnce"/>
      <p:bldP spid="19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139785" y="764704"/>
            <a:ext cx="720413" cy="15938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Picture 7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970812" y="807561"/>
            <a:ext cx="104203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TextBox 13"/>
          <p:cNvSpPr txBox="1"/>
          <p:nvPr/>
        </p:nvSpPr>
        <p:spPr>
          <a:xfrm>
            <a:off x="107504" y="1795458"/>
            <a:ext cx="4392488" cy="4508927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 : Мы учились у Зинаиды Николаевны и друг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у друга,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тому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что интересного кто придумал.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Нам </a:t>
            </a:r>
            <a:b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очень нравилось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показывать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 представлять свои буквы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</a:b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смотреть 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слушать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что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придумали другие ребята.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 : С каждым днем появлялось все больше новых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идей,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больше и больше узнавали.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 : Это было очень интересно, радостно, любопытно!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 : Нам правилось внимательно рассматривать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сделанные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ребятами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буквы и применять это на практике, в своих работах.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 : Каждая буква становилась как бы живым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персонажем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-со своим характером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своей историей.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Изучив некоторые буквы, мы начали составлять из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них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слова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. Например, когда мы изучили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буквы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«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А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», «К» и «М»,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смогли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написать слова «мама», «мак» и « как».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Изучение букв начали с того, как она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произносится,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затем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как она выглядит, сколько в ней звуков, как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она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пишется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доставляли схемы слов и предложений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определяли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мягкий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или твердый согласный звук обозначает эта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буква,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гласный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он или согласный.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Еще мы научились « зашифровывать» слова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.</a:t>
            </a:r>
            <a:endParaRPr lang="ru-RU" sz="12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8382" y="1795457"/>
            <a:ext cx="4392488" cy="458587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Скажу ВАМ по секрету :так мы называем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/>
            </a:r>
            <a:b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</a:br>
            <a:r>
              <a:rPr lang="ru-RU" sz="1200" dirty="0" err="1" smtClean="0">
                <a:solidFill>
                  <a:schemeClr val="bg1"/>
                </a:solidFill>
                <a:latin typeface="BistroC" pitchFamily="82" charset="0"/>
              </a:rPr>
              <a:t>звуко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-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буквенный анализ!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И в-о-о-о-о-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бще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, мы уже здорово пишем!!</a:t>
            </a:r>
          </a:p>
          <a:p>
            <a:pPr>
              <a:spcBef>
                <a:spcPts val="600"/>
              </a:spcBef>
            </a:pP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Максим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: А еще мы можем не только составлять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предложения,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но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 превращать их в тексты-сочинения. Последнее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время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пишем очень много сочинений : маленьких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творческих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работ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!!!!!!!!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Это очень здорово и в будущем нам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здорово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пригодится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!!!!!!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Эти полгода не прошли для нас напрасно! Мы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уже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многое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умеем и знаем!!!!! А самое главное, что нам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безумно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интересно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учиться!!!!!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Даниил: Нам очень 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нрави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тся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 как мы изучаем русский язык!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Это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очень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интересно и занимательно!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Максим: Мы прошли уже весь алфавит и начали изучать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новый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предмет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«РУССКИЙ ЯЗЫК» !!! Благодаря этому проекту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мы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всей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душой полюбили основу русского языка- алфавит 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не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собираемся 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на этом останавливаться!</a:t>
            </a:r>
          </a:p>
          <a:p>
            <a:pPr>
              <a:spcBef>
                <a:spcPts val="600"/>
              </a:spcBef>
            </a:pPr>
            <a:r>
              <a:rPr lang="ru-RU" sz="1200" dirty="0" err="1">
                <a:solidFill>
                  <a:schemeClr val="bg1"/>
                </a:solidFill>
                <a:latin typeface="BistroC" pitchFamily="82" charset="0"/>
              </a:rPr>
              <a:t>Даниил:Мы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 ведь только в начале длинного и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интереснейшего</a:t>
            </a:r>
            <a:r>
              <a:rPr lang="en-US" sz="1200" dirty="0" smtClean="0">
                <a:solidFill>
                  <a:schemeClr val="bg1"/>
                </a:solidFill>
                <a:latin typeface="BistroC" pitchFamily="82" charset="0"/>
              </a:rPr>
              <a:t> 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пути</a:t>
            </a: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!!!!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ВМЕСТЕ: Благодарим за внимание!</a:t>
            </a:r>
            <a:endParaRPr lang="en-US" sz="1200" dirty="0" smtClean="0">
              <a:solidFill>
                <a:schemeClr val="bg1"/>
              </a:solidFill>
              <a:latin typeface="BistroC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0"/>
                            </p:stCondLst>
                            <p:childTnLst>
                              <p:par>
                                <p:cTn id="2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6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70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8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9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0"/>
                            </p:stCondLst>
                            <p:childTnLst>
                              <p:par>
                                <p:cTn id="4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100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2000"/>
                            </p:stCondLst>
                            <p:childTnLst>
                              <p:par>
                                <p:cTn id="5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30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60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uild="allAtOnce"/>
      <p:bldP spid="16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TextBox 12"/>
          <p:cNvSpPr txBox="1"/>
          <p:nvPr/>
        </p:nvSpPr>
        <p:spPr>
          <a:xfrm>
            <a:off x="107504" y="1795458"/>
            <a:ext cx="4392488" cy="406265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Здравствуйте.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Меня зовут Помазков Игорь. Я хочу представить свою проектную работу «ЛЕГО-алфавит».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Сначала я расскажу о том, как возникла идея этого проекта.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Я очень люблю учиться, ведь это так здорово каждый день узнавать что-то новое и интересное.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В свободное от учебы время я часто играю в конструктор фирмы ЛЕГО. 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Я решил объединить эти два своих увлечения, и вот что из этого получилось.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В этом году я пошел в первый класс. С первых дней обучения мы изучали алфавит. Я решил создавать из ЛЕГО изученные буквы, приходя из школы домой. Сначала я их просто собирал из конструктора, затем появилась идея фотографировать созданные буквы на фоне предметов, начинающихся на эту букву. Следующим этапом исследований я стал делать буквы похожими на предметы, название которых начинается с этой буквы</a:t>
            </a:r>
            <a:r>
              <a:rPr lang="ru-RU" sz="1200" dirty="0" smtClean="0">
                <a:solidFill>
                  <a:schemeClr val="bg1"/>
                </a:solidFill>
                <a:latin typeface="BistroC" pitchFamily="82" charset="0"/>
              </a:rPr>
              <a:t>.</a:t>
            </a:r>
            <a:endParaRPr lang="ru-RU" sz="12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4608382" y="1795457"/>
            <a:ext cx="4392488" cy="3354765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Моя учительница, Зинаида Николаевна, на уроке объяснила, что с буквами можно и нужно играть. После этого появились идеи загадывания загадок и составления ребусов с буквами из ЛЕГО.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Некоторые из придуманных ребусов представлены на слайдах.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В своих исследованиях я решил пойти дальше – создавать мультфильмы с участием ЛЕГО-букв. В качестве примера хочу показать мультфильм – отгадку ребуса.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Своим опытом я делюсь с друзьями. Так, на прошлой неделе на уроке технологии я провел мастер-класс по теме проекта: рассказывал детям историю ЛЕГО, учил собирать буквы и придумывать из ЛЕГО ребусы. Урок прошел очень весело, интересно и познавательно.</a:t>
            </a:r>
          </a:p>
          <a:p>
            <a:pPr>
              <a:spcBef>
                <a:spcPts val="600"/>
              </a:spcBef>
            </a:pPr>
            <a:r>
              <a:rPr lang="ru-RU" sz="1200" dirty="0">
                <a:solidFill>
                  <a:schemeClr val="bg1"/>
                </a:solidFill>
                <a:latin typeface="BistroC" pitchFamily="82" charset="0"/>
              </a:rPr>
              <a:t>Мы поняли, что учиться – это увлекательно и ничуть не скучно.</a:t>
            </a:r>
            <a:endParaRPr lang="ru-RU" sz="1200" dirty="0">
              <a:solidFill>
                <a:schemeClr val="bg1"/>
              </a:solidFill>
              <a:latin typeface="BistroC" pitchFamily="82" charset="0"/>
            </a:endParaRPr>
          </a:p>
        </p:txBody>
      </p:sp>
      <p:pic>
        <p:nvPicPr>
          <p:cNvPr id="18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15492" y="915847"/>
            <a:ext cx="822360" cy="962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724526" y="739841"/>
            <a:ext cx="1072679" cy="10556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0838" y="4941168"/>
            <a:ext cx="1889449" cy="191683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5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6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7500"/>
                            </p:stCondLst>
                            <p:childTnLst>
                              <p:par>
                                <p:cTn id="40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85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9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5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1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2500"/>
                            </p:stCondLst>
                            <p:childTnLst>
                              <p:par>
                                <p:cTn id="60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000"/>
                            </p:stCondLst>
                            <p:childTnLst>
                              <p:par>
                                <p:cTn id="64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6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5000"/>
                            </p:stCondLst>
                            <p:childTnLst>
                              <p:par>
                                <p:cTn id="67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6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5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4143418"/>
            <a:ext cx="3559944" cy="2669958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2285" y="2924944"/>
            <a:ext cx="2131310" cy="3067174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0" y="714356"/>
            <a:ext cx="9144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BistroC" pitchFamily="82" charset="0"/>
              </a:rPr>
              <a:t>Сладкий алфавит</a:t>
            </a:r>
            <a:endParaRPr lang="ru-RU" sz="40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8850" y="1406615"/>
            <a:ext cx="3561166" cy="2670875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5719" y="1726642"/>
            <a:ext cx="2300381" cy="3067174"/>
          </a:xfrm>
          <a:prstGeom prst="rect">
            <a:avLst/>
          </a:prstGeom>
        </p:spPr>
      </p:pic>
      <p:pic>
        <p:nvPicPr>
          <p:cNvPr id="7" name="Рисунок 6" descr="gir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3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800"/>
                            </p:stCondLst>
                            <p:childTnLst>
                              <p:par>
                                <p:cTn id="14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300"/>
                            </p:stCondLst>
                            <p:childTnLst>
                              <p:par>
                                <p:cTn id="1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800"/>
                            </p:stCondLst>
                            <p:childTnLst>
                              <p:par>
                                <p:cTn id="2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3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300"/>
                            </p:stCondLst>
                            <p:childTnLst>
                              <p:par>
                                <p:cTn id="33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3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300"/>
                            </p:stCondLst>
                            <p:childTnLst>
                              <p:par>
                                <p:cTn id="36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380" y="1556792"/>
            <a:ext cx="2578458" cy="3562066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7633" y="3316375"/>
            <a:ext cx="2568745" cy="3424993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90" y="1268760"/>
            <a:ext cx="3287993" cy="2465995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1990" y="4077072"/>
            <a:ext cx="3287993" cy="218343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4632" y="692696"/>
            <a:ext cx="2568745" cy="2465995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8" name="Picture 4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1" name="Рисунок 20" descr="girl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000"/>
                            </p:stCondLst>
                            <p:childTnLst>
                              <p:par>
                                <p:cTn id="56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4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5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6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7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8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9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0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1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000"/>
                            </p:stCondLst>
                            <p:childTnLst>
                              <p:par>
                                <p:cTn id="73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5" dur="29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911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32" tmFilter="0, 0; 0.125,0.2665; 0.25,0.4; 0.375,0.465; 0.5,0.5;  0.625,0.535; 0.75,0.6; 0.875,0.7335; 1,1">
                                          <p:stCondLst>
                                            <p:cond delay="33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66" tmFilter="0, 0; 0.125,0.2665; 0.25,0.4; 0.375,0.465; 0.5,0.5;  0.625,0.535; 0.75,0.6; 0.875,0.7335; 1,1">
                                          <p:stCondLst>
                                            <p:cond delay="66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82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81" dur="13">
                                          <p:stCondLst>
                                            <p:cond delay="325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2" dur="83" decel="50000">
                                          <p:stCondLst>
                                            <p:cond delay="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13">
                                          <p:stCondLst>
                                            <p:cond delay="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4" dur="83" decel="50000">
                                          <p:stCondLst>
                                            <p:cond delay="66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13">
                                          <p:stCondLst>
                                            <p:cond delay="821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6" dur="83" decel="50000">
                                          <p:stCondLst>
                                            <p:cond delay="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7" dur="13">
                                          <p:stCondLst>
                                            <p:cond delay="90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8" dur="83" decel="50000">
                                          <p:stCondLst>
                                            <p:cond delay="917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5000"/>
                            </p:stCondLst>
                            <p:childTnLst>
                              <p:par>
                                <p:cTn id="9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6000"/>
                            </p:stCondLst>
                            <p:childTnLst>
                              <p:par>
                                <p:cTn id="94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9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7000"/>
                            </p:stCondLst>
                            <p:childTnLst>
                              <p:par>
                                <p:cTn id="97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9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20"/>
          <a:stretch/>
        </p:blipFill>
        <p:spPr>
          <a:xfrm>
            <a:off x="5964102" y="4149080"/>
            <a:ext cx="2604688" cy="243458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570484"/>
            <a:ext cx="4328142" cy="24345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648" y="4149080"/>
            <a:ext cx="4328142" cy="243458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346" y="1570484"/>
            <a:ext cx="4328142" cy="243458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59632" y="714356"/>
            <a:ext cx="788436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BistroC" pitchFamily="82" charset="0"/>
              </a:rPr>
              <a:t>Открытый </a:t>
            </a:r>
            <a:r>
              <a:rPr lang="ru-RU" sz="4000" dirty="0">
                <a:solidFill>
                  <a:schemeClr val="bg1"/>
                </a:solidFill>
                <a:latin typeface="BistroC" pitchFamily="82" charset="0"/>
              </a:rPr>
              <a:t>урок - телевидение</a:t>
            </a:r>
            <a:endParaRPr lang="ru-RU" sz="40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gir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900"/>
                            </p:stCondLst>
                            <p:childTnLst>
                              <p:par>
                                <p:cTn id="1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400"/>
                            </p:stCondLst>
                            <p:childTnLst>
                              <p:par>
                                <p:cTn id="2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9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900"/>
                            </p:stCondLst>
                            <p:childTnLst>
                              <p:par>
                                <p:cTn id="29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3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900"/>
                            </p:stCondLst>
                            <p:childTnLst>
                              <p:par>
                                <p:cTn id="32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TextBox 14"/>
          <p:cNvSpPr txBox="1"/>
          <p:nvPr/>
        </p:nvSpPr>
        <p:spPr>
          <a:xfrm>
            <a:off x="0" y="714356"/>
            <a:ext cx="91439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chemeClr val="bg1"/>
                </a:solidFill>
                <a:latin typeface="BistroC" pitchFamily="82" charset="0"/>
              </a:rPr>
              <a:t>ЛЕГО-алфавит</a:t>
            </a:r>
            <a:endParaRPr lang="ru-RU" sz="4000" dirty="0">
              <a:solidFill>
                <a:schemeClr val="bg1"/>
              </a:solidFill>
              <a:latin typeface="BistroC" pitchFamily="82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8" name="Рисунок 17" descr="girl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  <p:pic>
        <p:nvPicPr>
          <p:cNvPr id="19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09161"/>
            <a:ext cx="3808802" cy="2856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700808"/>
            <a:ext cx="3834732" cy="28649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149080"/>
            <a:ext cx="4248472" cy="31863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3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000"/>
                            </p:stCondLst>
                            <p:childTnLst>
                              <p:par>
                                <p:cTn id="34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accent6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1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98" y="764704"/>
            <a:ext cx="4258940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1259632" y="285728"/>
            <a:ext cx="76792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400" dirty="0">
                <a:solidFill>
                  <a:srgbClr val="FFFF99"/>
                </a:solidFill>
                <a:latin typeface="BistroC" pitchFamily="82" charset="0"/>
              </a:rPr>
              <a:t>Проектно-исследовательская работа учеников 1 “В” класса Гимназии 1409 САО г. Москвы</a:t>
            </a:r>
            <a:endParaRPr lang="ru-RU" sz="1400" dirty="0">
              <a:solidFill>
                <a:srgbClr val="FFFF99"/>
              </a:solidFill>
              <a:latin typeface="BistroC" pitchFamily="82" charset="0"/>
            </a:endParaRPr>
          </a:p>
        </p:txBody>
      </p:sp>
      <p:pic>
        <p:nvPicPr>
          <p:cNvPr id="1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04664"/>
            <a:ext cx="1000132" cy="1071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20" y="1700808"/>
            <a:ext cx="4241314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ответ ребус закладка DVD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110" b="4224"/>
          <a:stretch/>
        </p:blipFill>
        <p:spPr bwMode="auto">
          <a:xfrm>
            <a:off x="2843808" y="4149080"/>
            <a:ext cx="6095030" cy="24989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Рисунок 15" descr="girl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7647" y="5046928"/>
            <a:ext cx="2540388" cy="206597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2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33 0  0.06 0.036  0.06 0.08  C 0.06 0.132  0.03 0.15067  0.012 0.15867  L -0.012 0.16667  C -0.03 0.17467  -0.06 0.19467  -0.06 0.25333  C -0.06 0.29067  -0.033 0.33333  0 0.33333  C 0.033 0.33333  0.06 0.29067  0.06 0.25333  C 0.06 0.19467  0.03 0.17467  0.012 0.16667  L -0.012 0.15867  C -0.03 0.15067  -0.06 0.132  -0.06 0.08  C -0.06 0.036  -0.033 0  0 0  Z" pathEditMode="relative" ptsTypes="">
                                      <p:cBhvr>
                                        <p:cTn id="2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0"/>
                            </p:stCondLst>
                            <p:childTnLst>
                              <p:par>
                                <p:cTn id="30" presetID="3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C 0.015 0.032  0.037 0.06533  0.055 0.07867  C 0.082 0.1  0.108 0.108  0.113 0.09733  C 0.117 0.08667  0.099 0.06  0.072 0.03867  C 0.054 0.02533  0.021 0.016  -0.008 0.01467  C -0.036 0.016  -0.07 0.02533  -0.088 0.03867  C -0.115 0.06  -0.133 0.08667  -0.128 0.09733  C -0.123 0.108  -0.097 0.1  -0.071 0.07867  C -0.053 0.06533  -0.03 0.032  -0.016 0  C -0.001 -0.03333  0.009 -0.07733  0.009 -0.10533  C 0.009 -0.148  0.002 -0.18133  -0.008 -0.18133  C -0.017 -0.18133  -0.025 -0.148  -0.025 -0.10533  C -0.025 -0.07733  -0.014 -0.03333  0 0  Z" pathEditMode="relative" ptsTypes="">
                                      <p:cBhvr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32" fill="hold" display="0">
                  <p:stCondLst>
                    <p:cond delay="indefinite"/>
                  </p:stCondLst>
                </p:cTn>
                <p:tgtEl>
                  <p:spTgt spid="22"/>
                </p:tgtEl>
              </p:cMediaNode>
            </p:vide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960</Words>
  <Application>Microsoft Office PowerPoint</Application>
  <PresentationFormat>Экран (4:3)</PresentationFormat>
  <Paragraphs>72</Paragraphs>
  <Slides>16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MultiDVD Team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eugeen</dc:creator>
  <cp:lastModifiedBy>Michel</cp:lastModifiedBy>
  <cp:revision>55</cp:revision>
  <dcterms:created xsi:type="dcterms:W3CDTF">2011-02-08T10:45:03Z</dcterms:created>
  <dcterms:modified xsi:type="dcterms:W3CDTF">2015-02-04T14:58:39Z</dcterms:modified>
</cp:coreProperties>
</file>