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64" r:id="rId5"/>
    <p:sldId id="259" r:id="rId6"/>
    <p:sldId id="263" r:id="rId7"/>
    <p:sldId id="260" r:id="rId8"/>
    <p:sldId id="261"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79"/>
  </p:normalViewPr>
  <p:slideViewPr>
    <p:cSldViewPr snapToGrid="0" snapToObjects="1">
      <p:cViewPr>
        <p:scale>
          <a:sx n="38" d="100"/>
          <a:sy n="38" d="100"/>
        </p:scale>
        <p:origin x="-588"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68353-02FF-6642-9315-AA36027EEC49}" type="datetimeFigureOut">
              <a:rPr lang="ru-RU" smtClean="0"/>
              <a:pPr/>
              <a:t>15.01.2017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477AA-954D-7443-8BBA-6842A1B78F4C}" type="slidenum">
              <a:rPr lang="ru-RU" smtClean="0"/>
              <a:pPr/>
              <a:t>‹#›</a:t>
            </a:fld>
            <a:endParaRPr lang="ru-RU"/>
          </a:p>
        </p:txBody>
      </p:sp>
    </p:spTree>
    <p:extLst>
      <p:ext uri="{BB962C8B-B14F-4D97-AF65-F5344CB8AC3E}">
        <p14:creationId xmlns:p14="http://schemas.microsoft.com/office/powerpoint/2010/main" val="188280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29477AA-954D-7443-8BBA-6842A1B78F4C}" type="slidenum">
              <a:rPr lang="ru-RU" smtClean="0"/>
              <a:pPr/>
              <a:t>5</a:t>
            </a:fld>
            <a:endParaRPr lang="ru-RU"/>
          </a:p>
        </p:txBody>
      </p:sp>
    </p:spTree>
    <p:extLst>
      <p:ext uri="{BB962C8B-B14F-4D97-AF65-F5344CB8AC3E}">
        <p14:creationId xmlns:p14="http://schemas.microsoft.com/office/powerpoint/2010/main" val="1106650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29477AA-954D-7443-8BBA-6842A1B78F4C}" type="slidenum">
              <a:rPr lang="ru-RU" smtClean="0"/>
              <a:pPr/>
              <a:t>6</a:t>
            </a:fld>
            <a:endParaRPr lang="ru-RU"/>
          </a:p>
        </p:txBody>
      </p:sp>
    </p:spTree>
    <p:extLst>
      <p:ext uri="{BB962C8B-B14F-4D97-AF65-F5344CB8AC3E}">
        <p14:creationId xmlns:p14="http://schemas.microsoft.com/office/powerpoint/2010/main" val="110665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Образец заголовка</a:t>
            </a:r>
            <a:endParaRPr lang="en-US" dirty="0"/>
          </a:p>
        </p:txBody>
      </p:sp>
      <p:sp>
        <p:nvSpPr>
          <p:cNvPr id="3" name="Content Placeholder 2"/>
          <p:cNvSpPr>
            <a:spLocks noGrp="1"/>
          </p:cNvSpPr>
          <p:nvPr>
            <p:ph idx="1"/>
          </p:nvPr>
        </p:nvSpPr>
        <p:spPr/>
        <p:txBody>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pPr/>
              <a:t>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Чтобы добавить рисунок, перетащите его на заполнитель или щелкните значок</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с именем">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с цитатой">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1/15/2017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NUL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NUL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NUL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8800" y="1676400"/>
            <a:ext cx="7501467" cy="2062103"/>
          </a:xfrm>
          <a:prstGeom prst="rect">
            <a:avLst/>
          </a:prstGeom>
          <a:noFill/>
        </p:spPr>
        <p:txBody>
          <a:bodyPr wrap="square" rtlCol="0">
            <a:spAutoFit/>
          </a:bodyPr>
          <a:lstStyle/>
          <a:p>
            <a:pPr algn="ctr"/>
            <a:r>
              <a:rPr lang="ru-RU" sz="3200" dirty="0" smtClean="0">
                <a:latin typeface="Times New Roman" charset="0"/>
                <a:ea typeface="Times New Roman" charset="0"/>
                <a:cs typeface="Times New Roman" charset="0"/>
              </a:rPr>
              <a:t>«Литературная трансмиссия  как способ проверки качества художественного перевода» </a:t>
            </a:r>
            <a:r>
              <a:rPr lang="ru-RU" sz="2800" b="1" i="1" dirty="0" smtClean="0">
                <a:latin typeface="Times New Roman" charset="0"/>
                <a:ea typeface="Times New Roman" charset="0"/>
                <a:cs typeface="Times New Roman" charset="0"/>
              </a:rPr>
              <a:t>(на примере рассказа                               Л.Н. Толстого «Севастополь в декабре»)</a:t>
            </a:r>
            <a:endParaRPr lang="ru-RU" sz="2800" b="1" i="1" dirty="0">
              <a:latin typeface="Times New Roman" charset="0"/>
              <a:ea typeface="Times New Roman" charset="0"/>
              <a:cs typeface="Times New Roman" charset="0"/>
            </a:endParaRPr>
          </a:p>
        </p:txBody>
      </p:sp>
      <p:sp>
        <p:nvSpPr>
          <p:cNvPr id="5" name="TextBox 4"/>
          <p:cNvSpPr txBox="1"/>
          <p:nvPr/>
        </p:nvSpPr>
        <p:spPr>
          <a:xfrm>
            <a:off x="4521201" y="4949073"/>
            <a:ext cx="7670800" cy="830997"/>
          </a:xfrm>
          <a:prstGeom prst="rect">
            <a:avLst/>
          </a:prstGeom>
          <a:noFill/>
        </p:spPr>
        <p:txBody>
          <a:bodyPr wrap="square" rtlCol="0">
            <a:spAutoFit/>
          </a:bodyPr>
          <a:lstStyle/>
          <a:p>
            <a:r>
              <a:rPr lang="ru-RU" sz="2400" dirty="0" smtClean="0">
                <a:latin typeface="Times New Roman" charset="0"/>
                <a:ea typeface="Times New Roman" charset="0"/>
                <a:cs typeface="Times New Roman" charset="0"/>
              </a:rPr>
              <a:t>Выполнила: Кузнецова Юлия, 8«А» </a:t>
            </a:r>
            <a:r>
              <a:rPr lang="ru-RU" sz="2400" dirty="0" err="1" smtClean="0">
                <a:latin typeface="Times New Roman" charset="0"/>
                <a:ea typeface="Times New Roman" charset="0"/>
                <a:cs typeface="Times New Roman" charset="0"/>
              </a:rPr>
              <a:t>кл</a:t>
            </a:r>
            <a:r>
              <a:rPr lang="ru-RU" sz="2400" dirty="0" smtClean="0">
                <a:latin typeface="Times New Roman" charset="0"/>
                <a:ea typeface="Times New Roman" charset="0"/>
                <a:cs typeface="Times New Roman" charset="0"/>
              </a:rPr>
              <a:t>.</a:t>
            </a:r>
          </a:p>
          <a:p>
            <a:r>
              <a:rPr lang="ru-RU" sz="2400" dirty="0" smtClean="0">
                <a:latin typeface="Times New Roman" charset="0"/>
                <a:ea typeface="Times New Roman" charset="0"/>
                <a:cs typeface="Times New Roman" charset="0"/>
              </a:rPr>
              <a:t>Руководитель: Корнеева Маргарита Геннадьевна</a:t>
            </a:r>
            <a:endParaRPr lang="ru-RU" sz="2400" dirty="0">
              <a:latin typeface="Times New Roman" charset="0"/>
              <a:ea typeface="Times New Roman" charset="0"/>
              <a:cs typeface="Times New Roman" charset="0"/>
            </a:endParaRPr>
          </a:p>
        </p:txBody>
      </p:sp>
      <p:pic>
        <p:nvPicPr>
          <p:cNvPr id="6" name="Изображение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41" y="382662"/>
            <a:ext cx="2950464" cy="4566411"/>
          </a:xfrm>
          <a:prstGeom prst="rect">
            <a:avLst/>
          </a:prstGeom>
        </p:spPr>
      </p:pic>
      <p:pic>
        <p:nvPicPr>
          <p:cNvPr id="2" name="Изображение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3941" y="382661"/>
            <a:ext cx="2950464" cy="4566411"/>
          </a:xfrm>
          <a:prstGeom prst="rect">
            <a:avLst/>
          </a:prstGeom>
        </p:spPr>
      </p:pic>
    </p:spTree>
    <p:extLst>
      <p:ext uri="{BB962C8B-B14F-4D97-AF65-F5344CB8AC3E}">
        <p14:creationId xmlns:p14="http://schemas.microsoft.com/office/powerpoint/2010/main" val="8999027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Изображение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9089" y="279231"/>
            <a:ext cx="3084575" cy="4566411"/>
          </a:xfrm>
          <a:prstGeom prst="rect">
            <a:avLst/>
          </a:prstGeom>
        </p:spPr>
      </p:pic>
      <p:sp>
        <p:nvSpPr>
          <p:cNvPr id="4" name="Заголовок 3"/>
          <p:cNvSpPr>
            <a:spLocks noGrp="1"/>
          </p:cNvSpPr>
          <p:nvPr>
            <p:ph type="title"/>
          </p:nvPr>
        </p:nvSpPr>
        <p:spPr>
          <a:xfrm>
            <a:off x="677334" y="0"/>
            <a:ext cx="8596668" cy="711201"/>
          </a:xfrm>
        </p:spPr>
        <p:txBody>
          <a:bodyPr>
            <a:normAutofit/>
          </a:bodyPr>
          <a:lstStyle/>
          <a:p>
            <a:pPr algn="ctr"/>
            <a:r>
              <a:rPr lang="ru-RU" dirty="0" smtClean="0">
                <a:solidFill>
                  <a:schemeClr val="tx1"/>
                </a:solidFill>
                <a:effectLst>
                  <a:outerShdw blurRad="38100" dist="38100" dir="2700000" algn="tl">
                    <a:srgbClr val="000000">
                      <a:alpha val="43137"/>
                    </a:srgbClr>
                  </a:outerShdw>
                </a:effectLst>
              </a:rPr>
              <a:t>СОДЕРЖАНИЕ</a:t>
            </a:r>
            <a:endParaRPr lang="ru-RU" dirty="0">
              <a:solidFill>
                <a:schemeClr val="tx1"/>
              </a:solidFill>
              <a:effectLst>
                <a:outerShdw blurRad="38100" dist="38100" dir="2700000" algn="tl">
                  <a:srgbClr val="000000">
                    <a:alpha val="43137"/>
                  </a:srgbClr>
                </a:outerShdw>
              </a:effectLst>
            </a:endParaRPr>
          </a:p>
        </p:txBody>
      </p:sp>
      <p:sp>
        <p:nvSpPr>
          <p:cNvPr id="5" name="Содержимое 4"/>
          <p:cNvSpPr>
            <a:spLocks noGrp="1"/>
          </p:cNvSpPr>
          <p:nvPr>
            <p:ph idx="1"/>
          </p:nvPr>
        </p:nvSpPr>
        <p:spPr>
          <a:xfrm>
            <a:off x="372534" y="711200"/>
            <a:ext cx="8506556" cy="5916612"/>
          </a:xfrm>
        </p:spPr>
        <p:txBody>
          <a:bodyPr>
            <a:normAutofit lnSpcReduction="10000"/>
          </a:bodyPr>
          <a:lstStyle/>
          <a:p>
            <a:r>
              <a:rPr lang="ru-RU" sz="2400" b="1" u="sng" dirty="0" smtClean="0">
                <a:solidFill>
                  <a:schemeClr val="tx1"/>
                </a:solidFill>
              </a:rPr>
              <a:t>ВВЕДЕНИЕ</a:t>
            </a:r>
          </a:p>
          <a:p>
            <a:r>
              <a:rPr lang="ru-RU" sz="2400" dirty="0" smtClean="0">
                <a:solidFill>
                  <a:schemeClr val="tx1"/>
                </a:solidFill>
              </a:rPr>
              <a:t>- понятие литературной трансмиссии;</a:t>
            </a:r>
          </a:p>
          <a:p>
            <a:r>
              <a:rPr lang="ru-RU" sz="2400" dirty="0" smtClean="0">
                <a:solidFill>
                  <a:schemeClr val="tx1"/>
                </a:solidFill>
              </a:rPr>
              <a:t>- </a:t>
            </a:r>
            <a:r>
              <a:rPr lang="ru-RU" sz="2400" dirty="0" err="1" smtClean="0">
                <a:solidFill>
                  <a:schemeClr val="tx1"/>
                </a:solidFill>
              </a:rPr>
              <a:t>целеполагание</a:t>
            </a:r>
            <a:r>
              <a:rPr lang="ru-RU" sz="2400" dirty="0" smtClean="0">
                <a:solidFill>
                  <a:schemeClr val="tx1"/>
                </a:solidFill>
              </a:rPr>
              <a:t> исследовательской работы.</a:t>
            </a:r>
          </a:p>
          <a:p>
            <a:r>
              <a:rPr lang="ru-RU" sz="2400" b="1" dirty="0" smtClean="0">
                <a:solidFill>
                  <a:schemeClr val="tx1"/>
                </a:solidFill>
              </a:rPr>
              <a:t> </a:t>
            </a:r>
            <a:r>
              <a:rPr lang="ru-RU" sz="2400" b="1" u="sng" dirty="0" smtClean="0">
                <a:solidFill>
                  <a:schemeClr val="tx1"/>
                </a:solidFill>
              </a:rPr>
              <a:t>ПРАКТИЧЕСКАЯ  ЧАСТЬ</a:t>
            </a:r>
          </a:p>
          <a:p>
            <a:r>
              <a:rPr lang="ru-RU" sz="2400" dirty="0" smtClean="0">
                <a:solidFill>
                  <a:schemeClr val="tx1"/>
                </a:solidFill>
              </a:rPr>
              <a:t>- трансмиссия английского перевода фрагмента  рассказа                   Л.Н. Толстого «Севастополь в декабре»;</a:t>
            </a:r>
          </a:p>
          <a:p>
            <a:r>
              <a:rPr lang="ru-RU" sz="2400" dirty="0" smtClean="0">
                <a:solidFill>
                  <a:schemeClr val="tx1"/>
                </a:solidFill>
              </a:rPr>
              <a:t>- сравнительная характеристика трансмиссии и оригинального текста фрагмента.</a:t>
            </a:r>
          </a:p>
          <a:p>
            <a:r>
              <a:rPr lang="ru-RU" sz="2400" b="1" dirty="0" smtClean="0">
                <a:solidFill>
                  <a:schemeClr val="tx1"/>
                </a:solidFill>
              </a:rPr>
              <a:t>З</a:t>
            </a:r>
            <a:r>
              <a:rPr lang="ru-RU" sz="2400" b="1" u="sng" dirty="0" smtClean="0">
                <a:solidFill>
                  <a:schemeClr val="tx1"/>
                </a:solidFill>
              </a:rPr>
              <a:t>АКЛЮЧЕНИЕ</a:t>
            </a:r>
          </a:p>
          <a:p>
            <a:r>
              <a:rPr lang="ru-RU" sz="2400" b="1" dirty="0" smtClean="0">
                <a:solidFill>
                  <a:schemeClr val="tx1"/>
                </a:solidFill>
              </a:rPr>
              <a:t>ИСПОЛЬЗОВАННАЯ ЛИТЕРАТУРА</a:t>
            </a:r>
          </a:p>
          <a:p>
            <a:r>
              <a:rPr lang="ru-RU" sz="2400" b="1" dirty="0" smtClean="0">
                <a:solidFill>
                  <a:schemeClr val="tx1"/>
                </a:solidFill>
              </a:rPr>
              <a:t>ПРИЛОЖЕНИЕ 1</a:t>
            </a:r>
          </a:p>
          <a:p>
            <a:r>
              <a:rPr lang="ru-RU" sz="2400" b="1" dirty="0" smtClean="0">
                <a:solidFill>
                  <a:schemeClr val="tx1"/>
                </a:solidFill>
              </a:rPr>
              <a:t>ПРИЛОЖЕНИЕ 2</a:t>
            </a:r>
          </a:p>
          <a:p>
            <a:r>
              <a:rPr lang="ru-RU" sz="2400" b="1" dirty="0" smtClean="0">
                <a:solidFill>
                  <a:schemeClr val="tx1"/>
                </a:solidFill>
              </a:rPr>
              <a:t>ПРИЛОЖЕНИЕ 3</a:t>
            </a:r>
          </a:p>
          <a:p>
            <a:endParaRPr lang="ru-RU" dirty="0"/>
          </a:p>
        </p:txBody>
      </p:sp>
      <p:pic>
        <p:nvPicPr>
          <p:cNvPr id="2" name="Изображение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88" y="279231"/>
            <a:ext cx="3084576" cy="4566411"/>
          </a:xfrm>
          <a:prstGeom prst="rect">
            <a:avLst/>
          </a:prstGeom>
        </p:spPr>
      </p:pic>
    </p:spTree>
    <p:extLst>
      <p:ext uri="{BB962C8B-B14F-4D97-AF65-F5344CB8AC3E}">
        <p14:creationId xmlns:p14="http://schemas.microsoft.com/office/powerpoint/2010/main" val="12462691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599" y="0"/>
            <a:ext cx="11006667" cy="5324535"/>
          </a:xfrm>
          <a:prstGeom prst="rect">
            <a:avLst/>
          </a:prstGeom>
          <a:noFill/>
        </p:spPr>
        <p:txBody>
          <a:bodyPr wrap="square" rtlCol="0">
            <a:spAutoFit/>
          </a:bodyPr>
          <a:lstStyle/>
          <a:p>
            <a:endParaRPr lang="ru-RU" sz="2000" b="1" dirty="0" smtClean="0">
              <a:latin typeface="Times New Roman" charset="0"/>
              <a:ea typeface="Times New Roman" charset="0"/>
              <a:cs typeface="Times New Roman" charset="0"/>
            </a:endParaRPr>
          </a:p>
          <a:p>
            <a:pPr lvl="0">
              <a:lnSpc>
                <a:spcPct val="150000"/>
              </a:lnSpc>
            </a:pPr>
            <a:r>
              <a:rPr lang="ru-RU" sz="2400" b="1" dirty="0" smtClean="0">
                <a:latin typeface="Times New Roman" charset="0"/>
                <a:ea typeface="Times New Roman" charset="0"/>
                <a:cs typeface="Times New Roman" charset="0"/>
              </a:rPr>
              <a:t>Гипотеза</a:t>
            </a:r>
            <a:r>
              <a:rPr lang="ru-RU" sz="2400" dirty="0" smtClean="0">
                <a:latin typeface="Times New Roman" charset="0"/>
                <a:ea typeface="Times New Roman" charset="0"/>
                <a:cs typeface="Times New Roman" charset="0"/>
              </a:rPr>
              <a:t>: невозможно со всеми точностями осуществить перевод художественного текста  на другой язык.</a:t>
            </a:r>
          </a:p>
          <a:p>
            <a:pPr>
              <a:lnSpc>
                <a:spcPct val="150000"/>
              </a:lnSpc>
            </a:pPr>
            <a:r>
              <a:rPr lang="ru-RU" sz="2400" b="1" dirty="0" smtClean="0">
                <a:latin typeface="Times New Roman" charset="0"/>
                <a:ea typeface="Times New Roman" charset="0"/>
                <a:cs typeface="Times New Roman" charset="0"/>
              </a:rPr>
              <a:t>Цель</a:t>
            </a:r>
            <a:r>
              <a:rPr lang="ru-RU" sz="2400" dirty="0" smtClean="0">
                <a:latin typeface="Times New Roman" charset="0"/>
                <a:ea typeface="Times New Roman" charset="0"/>
                <a:cs typeface="Times New Roman" charset="0"/>
              </a:rPr>
              <a:t>: произвести литературную трансмиссию английского                                       перевода рассказа Л.Н. Толстого «Севастополь в декабре» и  сравнить                                   ее   с текстом оригинала с целью обосновать гипотезу</a:t>
            </a:r>
          </a:p>
          <a:p>
            <a:r>
              <a:rPr lang="ru-RU" sz="2400" b="1" dirty="0">
                <a:latin typeface="Times New Roman" charset="0"/>
                <a:ea typeface="Times New Roman" charset="0"/>
                <a:cs typeface="Times New Roman" charset="0"/>
              </a:rPr>
              <a:t> </a:t>
            </a:r>
            <a:r>
              <a:rPr lang="ru-RU" sz="2400" b="1" dirty="0" smtClean="0">
                <a:latin typeface="Times New Roman" charset="0"/>
                <a:ea typeface="Times New Roman" charset="0"/>
                <a:cs typeface="Times New Roman" charset="0"/>
              </a:rPr>
              <a:t>                                        Задачи:</a:t>
            </a:r>
            <a:endParaRPr lang="ru-RU" sz="2400" dirty="0">
              <a:latin typeface="Times New Roman" charset="0"/>
              <a:ea typeface="Times New Roman" charset="0"/>
              <a:cs typeface="Times New Roman" charset="0"/>
            </a:endParaRPr>
          </a:p>
          <a:p>
            <a:r>
              <a:rPr lang="ru-RU" sz="2400" dirty="0">
                <a:latin typeface="Times New Roman" charset="0"/>
                <a:ea typeface="Times New Roman" charset="0"/>
                <a:cs typeface="Times New Roman" charset="0"/>
              </a:rPr>
              <a:t>	</a:t>
            </a:r>
            <a:r>
              <a:rPr lang="ru-RU" sz="2400" dirty="0" smtClean="0">
                <a:latin typeface="Times New Roman" charset="0"/>
                <a:ea typeface="Times New Roman" charset="0"/>
                <a:cs typeface="Times New Roman" charset="0"/>
              </a:rPr>
              <a:t>                                   1. Выполнить трансмиссию английского текста;</a:t>
            </a:r>
          </a:p>
          <a:p>
            <a:pPr lvl="0"/>
            <a:r>
              <a:rPr lang="ru-RU" sz="2400" dirty="0">
                <a:latin typeface="Times New Roman" charset="0"/>
                <a:ea typeface="Times New Roman" charset="0"/>
                <a:cs typeface="Times New Roman" charset="0"/>
              </a:rPr>
              <a:t>	</a:t>
            </a:r>
            <a:r>
              <a:rPr lang="ru-RU" sz="2400" dirty="0" smtClean="0">
                <a:latin typeface="Times New Roman" charset="0"/>
                <a:ea typeface="Times New Roman" charset="0"/>
                <a:cs typeface="Times New Roman" charset="0"/>
              </a:rPr>
              <a:t>                                   2. </a:t>
            </a:r>
            <a:r>
              <a:rPr lang="ru-RU" sz="2400" dirty="0">
                <a:latin typeface="Times New Roman" charset="0"/>
                <a:ea typeface="Times New Roman" charset="0"/>
                <a:cs typeface="Times New Roman" charset="0"/>
              </a:rPr>
              <a:t>С</a:t>
            </a:r>
            <a:r>
              <a:rPr lang="ru-RU" sz="2400" dirty="0" smtClean="0">
                <a:latin typeface="Times New Roman" charset="0"/>
                <a:ea typeface="Times New Roman" charset="0"/>
                <a:cs typeface="Times New Roman" charset="0"/>
              </a:rPr>
              <a:t>равнить трансмиссию с оригиналом;</a:t>
            </a:r>
          </a:p>
          <a:p>
            <a:pPr lvl="0"/>
            <a:r>
              <a:rPr lang="ru-RU" sz="2400" dirty="0">
                <a:latin typeface="Times New Roman" charset="0"/>
                <a:ea typeface="Times New Roman" charset="0"/>
                <a:cs typeface="Times New Roman" charset="0"/>
              </a:rPr>
              <a:t>	</a:t>
            </a:r>
            <a:r>
              <a:rPr lang="ru-RU" sz="2400" dirty="0" smtClean="0">
                <a:latin typeface="Times New Roman" charset="0"/>
                <a:ea typeface="Times New Roman" charset="0"/>
                <a:cs typeface="Times New Roman" charset="0"/>
              </a:rPr>
              <a:t>                                   3. </a:t>
            </a:r>
            <a:r>
              <a:rPr lang="ru-RU" sz="2400" dirty="0">
                <a:latin typeface="Times New Roman" charset="0"/>
                <a:ea typeface="Times New Roman" charset="0"/>
                <a:cs typeface="Times New Roman" charset="0"/>
              </a:rPr>
              <a:t>П</a:t>
            </a:r>
            <a:r>
              <a:rPr lang="ru-RU" sz="2400" dirty="0" smtClean="0">
                <a:latin typeface="Times New Roman" charset="0"/>
                <a:ea typeface="Times New Roman" charset="0"/>
                <a:cs typeface="Times New Roman" charset="0"/>
              </a:rPr>
              <a:t>роанализировать языковые средства </a:t>
            </a:r>
          </a:p>
          <a:p>
            <a:pPr lvl="0"/>
            <a:r>
              <a:rPr lang="ru-RU" sz="2400" dirty="0" smtClean="0">
                <a:latin typeface="Times New Roman" charset="0"/>
                <a:ea typeface="Times New Roman" charset="0"/>
                <a:cs typeface="Times New Roman" charset="0"/>
              </a:rPr>
              <a:t>                                             в обоих текстах.</a:t>
            </a:r>
          </a:p>
          <a:p>
            <a:pPr lvl="0"/>
            <a:endParaRPr lang="ru-RU" sz="2000" dirty="0">
              <a:latin typeface="Times New Roman" charset="0"/>
              <a:ea typeface="Times New Roman" charset="0"/>
              <a:cs typeface="Times New Roman" charset="0"/>
            </a:endParaRPr>
          </a:p>
        </p:txBody>
      </p:sp>
      <p:pic>
        <p:nvPicPr>
          <p:cNvPr id="3" name="Изображение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388" y="3352799"/>
            <a:ext cx="2365411" cy="3227905"/>
          </a:xfrm>
          <a:prstGeom prst="rect">
            <a:avLst/>
          </a:prstGeom>
        </p:spPr>
      </p:pic>
      <p:pic>
        <p:nvPicPr>
          <p:cNvPr id="2" name="Изображение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388" y="3352798"/>
            <a:ext cx="2365411" cy="3227905"/>
          </a:xfrm>
          <a:prstGeom prst="rect">
            <a:avLst/>
          </a:prstGeom>
        </p:spPr>
      </p:pic>
    </p:spTree>
    <p:extLst>
      <p:ext uri="{BB962C8B-B14F-4D97-AF65-F5344CB8AC3E}">
        <p14:creationId xmlns:p14="http://schemas.microsoft.com/office/powerpoint/2010/main" val="103654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chemeClr val="tx1"/>
                </a:solidFill>
              </a:rPr>
              <a:t>Пути достижения</a:t>
            </a:r>
            <a:r>
              <a:rPr lang="ru-RU" dirty="0">
                <a:solidFill>
                  <a:schemeClr val="tx1"/>
                </a:solidFill>
              </a:rPr>
              <a:t> поставленных задач следующие:</a:t>
            </a:r>
            <a:r>
              <a:rPr lang="ru-RU" dirty="0"/>
              <a:t/>
            </a:r>
            <a:br>
              <a:rPr lang="ru-RU" dirty="0"/>
            </a:br>
            <a:endParaRPr lang="ru-RU" dirty="0"/>
          </a:p>
        </p:txBody>
      </p:sp>
      <p:sp>
        <p:nvSpPr>
          <p:cNvPr id="3" name="Объект 2"/>
          <p:cNvSpPr>
            <a:spLocks noGrp="1"/>
          </p:cNvSpPr>
          <p:nvPr>
            <p:ph idx="1"/>
          </p:nvPr>
        </p:nvSpPr>
        <p:spPr>
          <a:xfrm>
            <a:off x="677334" y="1727200"/>
            <a:ext cx="8596668" cy="4622799"/>
          </a:xfrm>
        </p:spPr>
        <p:txBody>
          <a:bodyPr/>
          <a:lstStyle/>
          <a:p>
            <a:pPr lvl="0"/>
            <a:r>
              <a:rPr lang="ru-RU" sz="2800" dirty="0" smtClean="0">
                <a:solidFill>
                  <a:schemeClr val="tx1"/>
                </a:solidFill>
              </a:rPr>
              <a:t>Прочитать </a:t>
            </a:r>
            <a:r>
              <a:rPr lang="ru-RU" sz="2800" dirty="0">
                <a:solidFill>
                  <a:schemeClr val="tx1"/>
                </a:solidFill>
              </a:rPr>
              <a:t>перевод фрагмента рассказа Л.Н. Толстого «Севастополь в декабре» (не читая оригинала, чтобы трансмиссия была объективной);</a:t>
            </a:r>
          </a:p>
          <a:p>
            <a:pPr lvl="0"/>
            <a:r>
              <a:rPr lang="ru-RU" sz="2800" dirty="0">
                <a:solidFill>
                  <a:schemeClr val="tx1"/>
                </a:solidFill>
              </a:rPr>
              <a:t>Выполнить трансмиссию, то есть перевести текст </a:t>
            </a:r>
            <a:r>
              <a:rPr lang="ru-RU" sz="2800" dirty="0" smtClean="0">
                <a:solidFill>
                  <a:schemeClr val="tx1"/>
                </a:solidFill>
              </a:rPr>
              <a:t>                      с </a:t>
            </a:r>
            <a:r>
              <a:rPr lang="ru-RU" sz="2800" dirty="0">
                <a:solidFill>
                  <a:schemeClr val="tx1"/>
                </a:solidFill>
              </a:rPr>
              <a:t>английского на русский;</a:t>
            </a:r>
          </a:p>
          <a:p>
            <a:pPr lvl="0"/>
            <a:r>
              <a:rPr lang="ru-RU" sz="2800" dirty="0">
                <a:solidFill>
                  <a:schemeClr val="tx1"/>
                </a:solidFill>
              </a:rPr>
              <a:t>Сделать сравнительную таблицу (сравнение трансмиссии и оригинала) с указанием ключевых моментов несоответствия;</a:t>
            </a:r>
          </a:p>
          <a:p>
            <a:pPr lvl="0"/>
            <a:r>
              <a:rPr lang="ru-RU" sz="2800" dirty="0">
                <a:solidFill>
                  <a:schemeClr val="tx1"/>
                </a:solidFill>
              </a:rPr>
              <a:t>Обосновать итоги сравнения.</a:t>
            </a:r>
          </a:p>
          <a:p>
            <a:endParaRPr lang="ru-RU" dirty="0"/>
          </a:p>
        </p:txBody>
      </p:sp>
    </p:spTree>
    <p:extLst>
      <p:ext uri="{BB962C8B-B14F-4D97-AF65-F5344CB8AC3E}">
        <p14:creationId xmlns:p14="http://schemas.microsoft.com/office/powerpoint/2010/main" val="4584977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 y="621792"/>
            <a:ext cx="10704576" cy="5376672"/>
          </a:xfrm>
          <a:prstGeom prst="rect">
            <a:avLst/>
          </a:prstGeom>
          <a:noFill/>
        </p:spPr>
        <p:txBody>
          <a:bodyPr wrap="square" rtlCol="0">
            <a:spAutoFit/>
          </a:bodyPr>
          <a:lstStyle/>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15263744"/>
              </p:ext>
            </p:extLst>
          </p:nvPr>
        </p:nvGraphicFramePr>
        <p:xfrm>
          <a:off x="406400" y="228600"/>
          <a:ext cx="10004890" cy="6379290"/>
        </p:xfrm>
        <a:graphic>
          <a:graphicData uri="http://schemas.openxmlformats.org/drawingml/2006/table">
            <a:tbl>
              <a:tblPr firstRow="1" bandRow="1">
                <a:tableStyleId>{21E4AEA4-8DFA-4A89-87EB-49C32662AFE0}</a:tableStyleId>
              </a:tblPr>
              <a:tblGrid>
                <a:gridCol w="4329747"/>
                <a:gridCol w="5675143"/>
              </a:tblGrid>
              <a:tr h="425286">
                <a:tc>
                  <a:txBody>
                    <a:bodyPr/>
                    <a:lstStyle/>
                    <a:p>
                      <a:pPr algn="ctr"/>
                      <a:r>
                        <a:rPr lang="ru-RU" dirty="0" smtClean="0"/>
                        <a:t>Трансмиссия</a:t>
                      </a:r>
                      <a:endParaRPr lang="ru-RU" dirty="0"/>
                    </a:p>
                  </a:txBody>
                  <a:tcPr/>
                </a:tc>
                <a:tc>
                  <a:txBody>
                    <a:bodyPr/>
                    <a:lstStyle/>
                    <a:p>
                      <a:pPr algn="ctr"/>
                      <a:r>
                        <a:rPr lang="ru-RU" dirty="0" smtClean="0"/>
                        <a:t>Оригинальный текст</a:t>
                      </a:r>
                      <a:endParaRPr lang="ru-RU" dirty="0"/>
                    </a:p>
                  </a:txBody>
                  <a:tcPr/>
                </a:tc>
              </a:tr>
              <a:tr h="425286">
                <a:tc>
                  <a:txBody>
                    <a:bodyPr/>
                    <a:lstStyle/>
                    <a:p>
                      <a:pPr algn="ctr"/>
                      <a:r>
                        <a:rPr lang="ru-RU" dirty="0" smtClean="0"/>
                        <a:t>небо</a:t>
                      </a:r>
                      <a:endParaRPr lang="ru-RU" dirty="0"/>
                    </a:p>
                  </a:txBody>
                  <a:tcPr/>
                </a:tc>
                <a:tc>
                  <a:txBody>
                    <a:bodyPr/>
                    <a:lstStyle/>
                    <a:p>
                      <a:pPr algn="ctr"/>
                      <a:r>
                        <a:rPr lang="ru-RU" dirty="0" smtClean="0"/>
                        <a:t>небосклон</a:t>
                      </a:r>
                      <a:endParaRPr lang="ru-RU" dirty="0"/>
                    </a:p>
                  </a:txBody>
                  <a:tcPr/>
                </a:tc>
              </a:tr>
              <a:tr h="425286">
                <a:tc>
                  <a:txBody>
                    <a:bodyPr/>
                    <a:lstStyle/>
                    <a:p>
                      <a:pPr algn="ctr"/>
                      <a:r>
                        <a:rPr lang="ru-RU" dirty="0" smtClean="0"/>
                        <a:t>холодный и сырой туман</a:t>
                      </a:r>
                      <a:endParaRPr lang="ru-RU" dirty="0"/>
                    </a:p>
                  </a:txBody>
                  <a:tcPr/>
                </a:tc>
                <a:tc>
                  <a:txBody>
                    <a:bodyPr/>
                    <a:lstStyle/>
                    <a:p>
                      <a:pPr algn="ctr"/>
                      <a:r>
                        <a:rPr lang="ru-RU" sz="1800" b="0" i="0" kern="1200" dirty="0" smtClean="0">
                          <a:solidFill>
                            <a:schemeClr val="dk1"/>
                          </a:solidFill>
                          <a:effectLst/>
                          <a:latin typeface="+mn-lt"/>
                          <a:ea typeface="+mn-ea"/>
                          <a:cs typeface="+mn-cs"/>
                        </a:rPr>
                        <a:t>несет холодом и туманом</a:t>
                      </a:r>
                      <a:endParaRPr lang="ru-RU" b="0" i="0" dirty="0"/>
                    </a:p>
                  </a:txBody>
                  <a:tcPr/>
                </a:tc>
              </a:tr>
              <a:tr h="425286">
                <a:tc>
                  <a:txBody>
                    <a:bodyPr/>
                    <a:lstStyle/>
                    <a:p>
                      <a:pPr algn="ctr"/>
                      <a:r>
                        <a:rPr lang="ru-RU" dirty="0" smtClean="0"/>
                        <a:t>вокруг темно</a:t>
                      </a:r>
                      <a:endParaRPr lang="ru-RU" dirty="0"/>
                    </a:p>
                  </a:txBody>
                  <a:tcPr/>
                </a:tc>
                <a:tc>
                  <a:txBody>
                    <a:bodyPr/>
                    <a:lstStyle/>
                    <a:p>
                      <a:pPr algn="ctr"/>
                      <a:r>
                        <a:rPr lang="ru-RU" dirty="0" smtClean="0"/>
                        <a:t>все черно</a:t>
                      </a:r>
                    </a:p>
                  </a:txBody>
                  <a:tcPr/>
                </a:tc>
              </a:tr>
              <a:tr h="425286">
                <a:tc>
                  <a:txBody>
                    <a:bodyPr/>
                    <a:lstStyle/>
                    <a:p>
                      <a:pPr algn="ctr"/>
                      <a:r>
                        <a:rPr lang="ru-RU" dirty="0" smtClean="0"/>
                        <a:t>дневные мероприятия</a:t>
                      </a:r>
                      <a:endParaRPr lang="ru-RU" dirty="0"/>
                    </a:p>
                  </a:txBody>
                  <a:tcPr/>
                </a:tc>
                <a:tc>
                  <a:txBody>
                    <a:bodyPr/>
                    <a:lstStyle/>
                    <a:p>
                      <a:pPr algn="ctr"/>
                      <a:r>
                        <a:rPr lang="ru-RU" dirty="0" smtClean="0"/>
                        <a:t>денная деятельность</a:t>
                      </a:r>
                      <a:endParaRPr lang="ru-RU" dirty="0"/>
                    </a:p>
                  </a:txBody>
                  <a:tcPr/>
                </a:tc>
              </a:tr>
              <a:tr h="425286">
                <a:tc>
                  <a:txBody>
                    <a:bodyPr/>
                    <a:lstStyle/>
                    <a:p>
                      <a:pPr algn="ctr"/>
                      <a:r>
                        <a:rPr lang="ru-RU" dirty="0" smtClean="0"/>
                        <a:t>в больницу</a:t>
                      </a:r>
                      <a:endParaRPr lang="ru-RU" dirty="0"/>
                    </a:p>
                  </a:txBody>
                  <a:tcPr/>
                </a:tc>
                <a:tc>
                  <a:txBody>
                    <a:bodyPr/>
                    <a:lstStyle/>
                    <a:p>
                      <a:pPr algn="ctr"/>
                      <a:r>
                        <a:rPr lang="ru-RU" dirty="0" smtClean="0"/>
                        <a:t>к госпиталю</a:t>
                      </a:r>
                      <a:endParaRPr lang="ru-RU" dirty="0"/>
                    </a:p>
                  </a:txBody>
                  <a:tcPr/>
                </a:tc>
              </a:tr>
              <a:tr h="425286">
                <a:tc>
                  <a:txBody>
                    <a:bodyPr/>
                    <a:lstStyle/>
                    <a:p>
                      <a:pPr algn="ctr"/>
                      <a:r>
                        <a:rPr lang="ru-RU" dirty="0" smtClean="0"/>
                        <a:t>ледяной водой</a:t>
                      </a:r>
                      <a:endParaRPr lang="ru-RU" dirty="0"/>
                    </a:p>
                  </a:txBody>
                  <a:tcPr/>
                </a:tc>
                <a:tc>
                  <a:txBody>
                    <a:bodyPr/>
                    <a:lstStyle/>
                    <a:p>
                      <a:pPr algn="ctr"/>
                      <a:r>
                        <a:rPr lang="ru-RU" dirty="0" smtClean="0"/>
                        <a:t>оледенелой водой</a:t>
                      </a:r>
                      <a:endParaRPr lang="ru-RU" dirty="0"/>
                    </a:p>
                  </a:txBody>
                  <a:tcPr/>
                </a:tc>
              </a:tr>
              <a:tr h="425286">
                <a:tc>
                  <a:txBody>
                    <a:bodyPr/>
                    <a:lstStyle/>
                    <a:p>
                      <a:pPr algn="ctr"/>
                      <a:r>
                        <a:rPr lang="ru-RU" dirty="0" smtClean="0"/>
                        <a:t>ругаются</a:t>
                      </a:r>
                      <a:endParaRPr lang="ru-RU" dirty="0"/>
                    </a:p>
                  </a:txBody>
                  <a:tcPr/>
                </a:tc>
                <a:tc>
                  <a:txBody>
                    <a:bodyPr/>
                    <a:lstStyle/>
                    <a:p>
                      <a:pPr algn="ctr"/>
                      <a:r>
                        <a:rPr lang="ru-RU" dirty="0" smtClean="0"/>
                        <a:t>бранятся</a:t>
                      </a:r>
                      <a:endParaRPr lang="ru-RU" dirty="0"/>
                    </a:p>
                  </a:txBody>
                  <a:tcPr/>
                </a:tc>
              </a:tr>
              <a:tr h="425286">
                <a:tc>
                  <a:txBody>
                    <a:bodyPr/>
                    <a:lstStyle/>
                    <a:p>
                      <a:pPr algn="ctr"/>
                      <a:r>
                        <a:rPr lang="ru-RU" dirty="0" smtClean="0"/>
                        <a:t>прошу</a:t>
                      </a:r>
                      <a:endParaRPr lang="ru-RU" dirty="0"/>
                    </a:p>
                  </a:txBody>
                  <a:tcPr/>
                </a:tc>
                <a:tc>
                  <a:txBody>
                    <a:bodyPr/>
                    <a:lstStyle/>
                    <a:p>
                      <a:pPr algn="ctr"/>
                      <a:r>
                        <a:rPr lang="ru-RU" dirty="0" smtClean="0"/>
                        <a:t>пожалуйте</a:t>
                      </a:r>
                      <a:endParaRPr lang="ru-RU" dirty="0"/>
                    </a:p>
                  </a:txBody>
                  <a:tcPr/>
                </a:tc>
              </a:tr>
              <a:tr h="425286">
                <a:tc>
                  <a:txBody>
                    <a:bodyPr/>
                    <a:lstStyle/>
                    <a:p>
                      <a:pPr algn="ctr"/>
                      <a:r>
                        <a:rPr lang="ru-RU" dirty="0" smtClean="0"/>
                        <a:t>хрустящий мороз</a:t>
                      </a:r>
                      <a:endParaRPr lang="ru-RU" dirty="0"/>
                    </a:p>
                  </a:txBody>
                  <a:tcPr/>
                </a:tc>
                <a:tc>
                  <a:txBody>
                    <a:bodyPr/>
                    <a:lstStyle/>
                    <a:p>
                      <a:pPr algn="ctr"/>
                      <a:r>
                        <a:rPr lang="ru-RU" dirty="0" smtClean="0"/>
                        <a:t>резкий мороз</a:t>
                      </a:r>
                      <a:endParaRPr lang="ru-RU" dirty="0"/>
                    </a:p>
                  </a:txBody>
                  <a:tcPr/>
                </a:tc>
              </a:tr>
              <a:tr h="425286">
                <a:tc>
                  <a:txBody>
                    <a:bodyPr/>
                    <a:lstStyle/>
                    <a:p>
                      <a:pPr algn="ctr"/>
                      <a:r>
                        <a:rPr lang="ru-RU" dirty="0" smtClean="0"/>
                        <a:t>городские здания</a:t>
                      </a:r>
                      <a:endParaRPr lang="ru-RU" dirty="0"/>
                    </a:p>
                  </a:txBody>
                  <a:tcPr/>
                </a:tc>
                <a:tc>
                  <a:txBody>
                    <a:bodyPr/>
                    <a:lstStyle/>
                    <a:p>
                      <a:pPr algn="ctr"/>
                      <a:r>
                        <a:rPr lang="ru-RU" dirty="0" smtClean="0"/>
                        <a:t>светлые строения города</a:t>
                      </a:r>
                      <a:endParaRPr lang="ru-RU" dirty="0"/>
                    </a:p>
                  </a:txBody>
                  <a:tcPr/>
                </a:tc>
              </a:tr>
              <a:tr h="425286">
                <a:tc>
                  <a:txBody>
                    <a:bodyPr/>
                    <a:lstStyle/>
                    <a:p>
                      <a:pPr algn="ctr"/>
                      <a:r>
                        <a:rPr lang="ru-RU" dirty="0" smtClean="0"/>
                        <a:t>двигаться</a:t>
                      </a:r>
                      <a:endParaRPr lang="ru-RU" dirty="0"/>
                    </a:p>
                  </a:txBody>
                  <a:tcPr/>
                </a:tc>
                <a:tc>
                  <a:txBody>
                    <a:bodyPr/>
                    <a:lstStyle/>
                    <a:p>
                      <a:pPr algn="ctr"/>
                      <a:r>
                        <a:rPr lang="ru-RU" dirty="0" smtClean="0"/>
                        <a:t>обращаться (в</a:t>
                      </a:r>
                      <a:r>
                        <a:rPr lang="ru-RU" baseline="0" dirty="0" smtClean="0"/>
                        <a:t> жилах кровь)</a:t>
                      </a:r>
                      <a:endParaRPr lang="ru-RU" dirty="0"/>
                    </a:p>
                  </a:txBody>
                  <a:tcPr/>
                </a:tc>
              </a:tr>
              <a:tr h="425286">
                <a:tc>
                  <a:txBody>
                    <a:bodyPr/>
                    <a:lstStyle/>
                    <a:p>
                      <a:pPr algn="ctr"/>
                      <a:r>
                        <a:rPr lang="ru-RU" dirty="0" smtClean="0"/>
                        <a:t>смотрите</a:t>
                      </a:r>
                      <a:endParaRPr lang="ru-RU" dirty="0"/>
                    </a:p>
                  </a:txBody>
                  <a:tcPr/>
                </a:tc>
                <a:tc>
                  <a:txBody>
                    <a:bodyPr/>
                    <a:lstStyle/>
                    <a:p>
                      <a:pPr algn="ctr"/>
                      <a:r>
                        <a:rPr lang="ru-RU" dirty="0" smtClean="0"/>
                        <a:t>вишь ты</a:t>
                      </a:r>
                      <a:endParaRPr lang="ru-RU" dirty="0"/>
                    </a:p>
                  </a:txBody>
                  <a:tcPr/>
                </a:tc>
              </a:tr>
              <a:tr h="425286">
                <a:tc>
                  <a:txBody>
                    <a:bodyPr/>
                    <a:lstStyle/>
                    <a:p>
                      <a:pPr algn="ctr"/>
                      <a:r>
                        <a:rPr lang="ru-RU" dirty="0" smtClean="0"/>
                        <a:t>ржавые</a:t>
                      </a:r>
                      <a:endParaRPr lang="ru-RU" dirty="0"/>
                    </a:p>
                  </a:txBody>
                  <a:tcPr/>
                </a:tc>
                <a:tc>
                  <a:txBody>
                    <a:bodyPr/>
                    <a:lstStyle/>
                    <a:p>
                      <a:pPr algn="ctr"/>
                      <a:r>
                        <a:rPr lang="ru-RU" dirty="0" smtClean="0"/>
                        <a:t>заржавевшие</a:t>
                      </a:r>
                      <a:endParaRPr lang="ru-RU" dirty="0"/>
                    </a:p>
                  </a:txBody>
                  <a:tcPr/>
                </a:tc>
              </a:tr>
              <a:tr h="425286">
                <a:tc>
                  <a:txBody>
                    <a:bodyPr/>
                    <a:lstStyle/>
                    <a:p>
                      <a:pPr algn="ctr"/>
                      <a:r>
                        <a:rPr lang="ru-RU" dirty="0" smtClean="0"/>
                        <a:t>мушкеты</a:t>
                      </a:r>
                      <a:endParaRPr lang="ru-RU" dirty="0"/>
                    </a:p>
                  </a:txBody>
                  <a:tcPr/>
                </a:tc>
                <a:tc>
                  <a:txBody>
                    <a:bodyPr/>
                    <a:lstStyle/>
                    <a:p>
                      <a:pPr algn="ctr"/>
                      <a:r>
                        <a:rPr lang="ru-RU" dirty="0" smtClean="0"/>
                        <a:t>пехотные козла</a:t>
                      </a:r>
                      <a:endParaRPr lang="ru-RU" dirty="0"/>
                    </a:p>
                  </a:txBody>
                  <a:tcPr/>
                </a:tc>
              </a:tr>
            </a:tbl>
          </a:graphicData>
        </a:graphic>
      </p:graphicFrame>
    </p:spTree>
    <p:extLst>
      <p:ext uri="{BB962C8B-B14F-4D97-AF65-F5344CB8AC3E}">
        <p14:creationId xmlns:p14="http://schemas.microsoft.com/office/powerpoint/2010/main" val="8652868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 y="621792"/>
            <a:ext cx="10704576" cy="5376672"/>
          </a:xfrm>
          <a:prstGeom prst="rect">
            <a:avLst/>
          </a:prstGeom>
          <a:noFill/>
        </p:spPr>
        <p:txBody>
          <a:bodyPr wrap="square" rtlCol="0">
            <a:spAutoFit/>
          </a:bodyPr>
          <a:lstStyle/>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4184462786"/>
              </p:ext>
            </p:extLst>
          </p:nvPr>
        </p:nvGraphicFramePr>
        <p:xfrm>
          <a:off x="406400" y="152400"/>
          <a:ext cx="10004890" cy="6527793"/>
        </p:xfrm>
        <a:graphic>
          <a:graphicData uri="http://schemas.openxmlformats.org/drawingml/2006/table">
            <a:tbl>
              <a:tblPr firstRow="1" bandRow="1">
                <a:tableStyleId>{21E4AEA4-8DFA-4A89-87EB-49C32662AFE0}</a:tableStyleId>
              </a:tblPr>
              <a:tblGrid>
                <a:gridCol w="4329747"/>
                <a:gridCol w="5675143"/>
              </a:tblGrid>
              <a:tr h="397039">
                <a:tc>
                  <a:txBody>
                    <a:bodyPr/>
                    <a:lstStyle/>
                    <a:p>
                      <a:pPr algn="ctr"/>
                      <a:r>
                        <a:rPr lang="ru-RU" dirty="0" smtClean="0"/>
                        <a:t>Трансмиссия</a:t>
                      </a:r>
                      <a:endParaRPr lang="ru-RU" dirty="0"/>
                    </a:p>
                  </a:txBody>
                  <a:tcPr/>
                </a:tc>
                <a:tc>
                  <a:txBody>
                    <a:bodyPr/>
                    <a:lstStyle/>
                    <a:p>
                      <a:pPr algn="ctr"/>
                      <a:r>
                        <a:rPr lang="ru-RU" dirty="0" smtClean="0"/>
                        <a:t>Оригинальный текст</a:t>
                      </a:r>
                      <a:endParaRPr lang="ru-RU" dirty="0"/>
                    </a:p>
                  </a:txBody>
                  <a:tcPr/>
                </a:tc>
              </a:tr>
              <a:tr h="437911">
                <a:tc>
                  <a:txBody>
                    <a:bodyPr/>
                    <a:lstStyle/>
                    <a:p>
                      <a:pPr algn="ctr"/>
                      <a:r>
                        <a:rPr lang="ru-RU" dirty="0" smtClean="0"/>
                        <a:t>колокола</a:t>
                      </a:r>
                      <a:endParaRPr lang="ru-RU" dirty="0"/>
                    </a:p>
                  </a:txBody>
                  <a:tcPr/>
                </a:tc>
                <a:tc>
                  <a:txBody>
                    <a:bodyPr/>
                    <a:lstStyle/>
                    <a:p>
                      <a:pPr algn="ctr"/>
                      <a:r>
                        <a:rPr lang="ru-RU" dirty="0" smtClean="0"/>
                        <a:t>склянка (проф.)</a:t>
                      </a:r>
                      <a:endParaRPr lang="ru-RU" dirty="0"/>
                    </a:p>
                  </a:txBody>
                  <a:tcPr/>
                </a:tc>
              </a:tr>
              <a:tr h="437911">
                <a:tc>
                  <a:txBody>
                    <a:bodyPr/>
                    <a:lstStyle/>
                    <a:p>
                      <a:pPr algn="ctr"/>
                      <a:r>
                        <a:rPr lang="ru-RU" dirty="0" smtClean="0"/>
                        <a:t>отряд солдат</a:t>
                      </a:r>
                      <a:endParaRPr lang="ru-RU" dirty="0"/>
                    </a:p>
                  </a:txBody>
                  <a:tcPr/>
                </a:tc>
                <a:tc>
                  <a:txBody>
                    <a:bodyPr/>
                    <a:lstStyle/>
                    <a:p>
                      <a:pPr algn="ctr"/>
                      <a:r>
                        <a:rPr lang="ru-RU" b="0" i="0" dirty="0" smtClean="0"/>
                        <a:t>смена часовых</a:t>
                      </a:r>
                      <a:endParaRPr lang="ru-RU" b="0" i="0" dirty="0"/>
                    </a:p>
                  </a:txBody>
                  <a:tcPr/>
                </a:tc>
              </a:tr>
              <a:tr h="437911">
                <a:tc>
                  <a:txBody>
                    <a:bodyPr/>
                    <a:lstStyle/>
                    <a:p>
                      <a:pPr algn="ctr"/>
                      <a:r>
                        <a:rPr lang="ru-RU" dirty="0" smtClean="0"/>
                        <a:t>на восток</a:t>
                      </a:r>
                      <a:endParaRPr lang="ru-RU" dirty="0"/>
                    </a:p>
                  </a:txBody>
                  <a:tcPr/>
                </a:tc>
                <a:tc>
                  <a:txBody>
                    <a:bodyPr/>
                    <a:lstStyle/>
                    <a:p>
                      <a:pPr algn="ctr"/>
                      <a:r>
                        <a:rPr lang="ru-RU" dirty="0" smtClean="0"/>
                        <a:t>на зардевшийся восток</a:t>
                      </a:r>
                    </a:p>
                  </a:txBody>
                  <a:tcPr/>
                </a:tc>
              </a:tr>
              <a:tr h="437911">
                <a:tc>
                  <a:txBody>
                    <a:bodyPr/>
                    <a:lstStyle/>
                    <a:p>
                      <a:pPr algn="ctr"/>
                      <a:r>
                        <a:rPr lang="ru-RU" dirty="0" smtClean="0"/>
                        <a:t>запах угля</a:t>
                      </a:r>
                      <a:endParaRPr lang="ru-RU" dirty="0"/>
                    </a:p>
                  </a:txBody>
                  <a:tcPr/>
                </a:tc>
                <a:tc>
                  <a:txBody>
                    <a:bodyPr/>
                    <a:lstStyle/>
                    <a:p>
                      <a:pPr algn="ctr"/>
                      <a:r>
                        <a:rPr lang="ru-RU" dirty="0" smtClean="0"/>
                        <a:t>запах каменного угля</a:t>
                      </a:r>
                      <a:endParaRPr lang="ru-RU" dirty="0"/>
                    </a:p>
                  </a:txBody>
                  <a:tcPr/>
                </a:tc>
              </a:tr>
              <a:tr h="437911">
                <a:tc>
                  <a:txBody>
                    <a:bodyPr/>
                    <a:lstStyle/>
                    <a:p>
                      <a:pPr algn="ctr"/>
                      <a:r>
                        <a:rPr lang="ru-RU" dirty="0" smtClean="0"/>
                        <a:t>лодки</a:t>
                      </a:r>
                      <a:endParaRPr lang="ru-RU" dirty="0"/>
                    </a:p>
                  </a:txBody>
                  <a:tcPr/>
                </a:tc>
                <a:tc>
                  <a:txBody>
                    <a:bodyPr/>
                    <a:lstStyle/>
                    <a:p>
                      <a:pPr algn="ctr"/>
                      <a:r>
                        <a:rPr lang="ru-RU" dirty="0" smtClean="0"/>
                        <a:t>ялики</a:t>
                      </a:r>
                      <a:endParaRPr lang="ru-RU" dirty="0"/>
                    </a:p>
                  </a:txBody>
                  <a:tcPr/>
                </a:tc>
              </a:tr>
              <a:tr h="437911">
                <a:tc>
                  <a:txBody>
                    <a:bodyPr/>
                    <a:lstStyle/>
                    <a:p>
                      <a:pPr algn="ctr"/>
                      <a:r>
                        <a:rPr lang="ru-RU" dirty="0" smtClean="0"/>
                        <a:t>розовеющие</a:t>
                      </a:r>
                      <a:r>
                        <a:rPr lang="ru-RU" baseline="0" dirty="0" smtClean="0"/>
                        <a:t> в лучах</a:t>
                      </a:r>
                      <a:endParaRPr lang="ru-RU" dirty="0"/>
                    </a:p>
                  </a:txBody>
                  <a:tcPr/>
                </a:tc>
                <a:tc>
                  <a:txBody>
                    <a:bodyPr/>
                    <a:lstStyle/>
                    <a:p>
                      <a:pPr algn="ctr"/>
                      <a:r>
                        <a:rPr lang="ru-RU" dirty="0" smtClean="0"/>
                        <a:t>окрашенные</a:t>
                      </a:r>
                      <a:r>
                        <a:rPr lang="ru-RU" baseline="0" dirty="0" smtClean="0"/>
                        <a:t> розовыми лучами</a:t>
                      </a:r>
                      <a:endParaRPr lang="ru-RU" dirty="0"/>
                    </a:p>
                  </a:txBody>
                  <a:tcPr/>
                </a:tc>
              </a:tr>
              <a:tr h="437911">
                <a:tc>
                  <a:txBody>
                    <a:bodyPr/>
                    <a:lstStyle/>
                    <a:p>
                      <a:pPr algn="ctr"/>
                      <a:r>
                        <a:rPr lang="ru-RU" dirty="0" smtClean="0"/>
                        <a:t>белоголовый мальчик</a:t>
                      </a:r>
                      <a:endParaRPr lang="ru-RU" dirty="0"/>
                    </a:p>
                  </a:txBody>
                  <a:tcPr/>
                </a:tc>
                <a:tc>
                  <a:txBody>
                    <a:bodyPr/>
                    <a:lstStyle/>
                    <a:p>
                      <a:pPr algn="ctr"/>
                      <a:r>
                        <a:rPr lang="ru-RU" dirty="0" smtClean="0"/>
                        <a:t>беловолосый мальчик</a:t>
                      </a:r>
                      <a:endParaRPr lang="ru-RU" dirty="0"/>
                    </a:p>
                  </a:txBody>
                  <a:tcPr/>
                </a:tc>
              </a:tr>
              <a:tr h="437911">
                <a:tc>
                  <a:txBody>
                    <a:bodyPr/>
                    <a:lstStyle/>
                    <a:p>
                      <a:pPr algn="ctr"/>
                      <a:r>
                        <a:rPr lang="ru-RU" dirty="0" smtClean="0"/>
                        <a:t>стрелял</a:t>
                      </a:r>
                      <a:endParaRPr lang="ru-RU" dirty="0"/>
                    </a:p>
                  </a:txBody>
                  <a:tcPr/>
                </a:tc>
                <a:tc>
                  <a:txBody>
                    <a:bodyPr/>
                    <a:lstStyle/>
                    <a:p>
                      <a:pPr algn="ctr"/>
                      <a:r>
                        <a:rPr lang="ru-RU" dirty="0" smtClean="0"/>
                        <a:t>палил</a:t>
                      </a:r>
                      <a:endParaRPr lang="ru-RU" dirty="0"/>
                    </a:p>
                  </a:txBody>
                  <a:tcPr/>
                </a:tc>
              </a:tr>
              <a:tr h="437911">
                <a:tc>
                  <a:txBody>
                    <a:bodyPr/>
                    <a:lstStyle/>
                    <a:p>
                      <a:pPr algn="ctr"/>
                      <a:r>
                        <a:rPr lang="ru-RU" dirty="0" smtClean="0"/>
                        <a:t>плюя на руку</a:t>
                      </a:r>
                      <a:endParaRPr lang="ru-RU" dirty="0"/>
                    </a:p>
                  </a:txBody>
                  <a:tcPr/>
                </a:tc>
                <a:tc>
                  <a:txBody>
                    <a:bodyPr/>
                    <a:lstStyle/>
                    <a:p>
                      <a:pPr algn="ctr"/>
                      <a:r>
                        <a:rPr lang="ru-RU" dirty="0" smtClean="0"/>
                        <a:t>поплевывая на руку</a:t>
                      </a:r>
                      <a:endParaRPr lang="ru-RU" dirty="0"/>
                    </a:p>
                  </a:txBody>
                  <a:tcPr/>
                </a:tc>
              </a:tr>
              <a:tr h="437911">
                <a:tc>
                  <a:txBody>
                    <a:bodyPr/>
                    <a:lstStyle/>
                    <a:p>
                      <a:pPr algn="ctr"/>
                      <a:r>
                        <a:rPr lang="ru-RU" dirty="0" smtClean="0"/>
                        <a:t>иногда</a:t>
                      </a:r>
                      <a:endParaRPr lang="ru-RU" dirty="0"/>
                    </a:p>
                  </a:txBody>
                  <a:tcPr/>
                </a:tc>
                <a:tc>
                  <a:txBody>
                    <a:bodyPr/>
                    <a:lstStyle/>
                    <a:p>
                      <a:pPr algn="ctr"/>
                      <a:r>
                        <a:rPr lang="ru-RU" dirty="0" smtClean="0"/>
                        <a:t>кой-где</a:t>
                      </a:r>
                      <a:endParaRPr lang="ru-RU" dirty="0"/>
                    </a:p>
                  </a:txBody>
                  <a:tcPr/>
                </a:tc>
              </a:tr>
              <a:tr h="437911">
                <a:tc>
                  <a:txBody>
                    <a:bodyPr/>
                    <a:lstStyle/>
                    <a:p>
                      <a:pPr algn="ctr"/>
                      <a:r>
                        <a:rPr lang="ru-RU" dirty="0" smtClean="0"/>
                        <a:t>ужасное</a:t>
                      </a:r>
                      <a:r>
                        <a:rPr lang="ru-RU" baseline="0" dirty="0" smtClean="0"/>
                        <a:t> состояние беспорядка</a:t>
                      </a:r>
                      <a:endParaRPr lang="ru-RU" dirty="0"/>
                    </a:p>
                  </a:txBody>
                  <a:tcPr/>
                </a:tc>
                <a:tc>
                  <a:txBody>
                    <a:bodyPr/>
                    <a:lstStyle/>
                    <a:p>
                      <a:pPr algn="ctr"/>
                      <a:r>
                        <a:rPr lang="ru-RU" dirty="0" smtClean="0"/>
                        <a:t>отвратительный беспорядок</a:t>
                      </a:r>
                      <a:endParaRPr lang="ru-RU" dirty="0"/>
                    </a:p>
                  </a:txBody>
                  <a:tcPr/>
                </a:tc>
              </a:tr>
              <a:tr h="437911">
                <a:tc>
                  <a:txBody>
                    <a:bodyPr/>
                    <a:lstStyle/>
                    <a:p>
                      <a:pPr algn="ctr"/>
                      <a:r>
                        <a:rPr lang="ru-RU" dirty="0" smtClean="0"/>
                        <a:t>напевая</a:t>
                      </a:r>
                      <a:endParaRPr lang="ru-RU" dirty="0"/>
                    </a:p>
                  </a:txBody>
                  <a:tcPr/>
                </a:tc>
                <a:tc>
                  <a:txBody>
                    <a:bodyPr/>
                    <a:lstStyle/>
                    <a:p>
                      <a:pPr algn="ctr"/>
                      <a:r>
                        <a:rPr lang="ru-RU" dirty="0" err="1" smtClean="0"/>
                        <a:t>мурлыкает</a:t>
                      </a:r>
                      <a:endParaRPr lang="ru-RU" dirty="0"/>
                    </a:p>
                  </a:txBody>
                  <a:tcPr/>
                </a:tc>
              </a:tr>
              <a:tr h="437911">
                <a:tc>
                  <a:txBody>
                    <a:bodyPr/>
                    <a:lstStyle/>
                    <a:p>
                      <a:pPr algn="ctr"/>
                      <a:r>
                        <a:rPr lang="ru-RU" dirty="0" smtClean="0"/>
                        <a:t>делает </a:t>
                      </a:r>
                      <a:endParaRPr lang="ru-RU" dirty="0"/>
                    </a:p>
                  </a:txBody>
                  <a:tcPr/>
                </a:tc>
                <a:tc>
                  <a:txBody>
                    <a:bodyPr/>
                    <a:lstStyle/>
                    <a:p>
                      <a:pPr algn="ctr"/>
                      <a:r>
                        <a:rPr lang="ru-RU" dirty="0" smtClean="0"/>
                        <a:t>исполняет</a:t>
                      </a:r>
                      <a:endParaRPr lang="ru-RU" dirty="0"/>
                    </a:p>
                  </a:txBody>
                  <a:tcPr/>
                </a:tc>
              </a:tr>
              <a:tr h="437911">
                <a:tc>
                  <a:txBody>
                    <a:bodyPr/>
                    <a:lstStyle/>
                    <a:p>
                      <a:pPr algn="ctr"/>
                      <a:r>
                        <a:rPr lang="ru-RU" dirty="0" smtClean="0"/>
                        <a:t>через</a:t>
                      </a:r>
                      <a:r>
                        <a:rPr lang="ru-RU" baseline="0" dirty="0" smtClean="0"/>
                        <a:t> камни</a:t>
                      </a:r>
                      <a:endParaRPr lang="ru-RU" dirty="0"/>
                    </a:p>
                  </a:txBody>
                  <a:tcPr/>
                </a:tc>
                <a:tc>
                  <a:txBody>
                    <a:bodyPr/>
                    <a:lstStyle/>
                    <a:p>
                      <a:pPr algn="ctr"/>
                      <a:r>
                        <a:rPr lang="ru-RU" dirty="0" smtClean="0"/>
                        <a:t>по камешкам</a:t>
                      </a:r>
                      <a:endParaRPr lang="ru-RU" dirty="0"/>
                    </a:p>
                  </a:txBody>
                  <a:tcPr/>
                </a:tc>
              </a:tr>
            </a:tbl>
          </a:graphicData>
        </a:graphic>
      </p:graphicFrame>
    </p:spTree>
    <p:extLst>
      <p:ext uri="{BB962C8B-B14F-4D97-AF65-F5344CB8AC3E}">
        <p14:creationId xmlns:p14="http://schemas.microsoft.com/office/powerpoint/2010/main" val="197440490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9400" y="0"/>
            <a:ext cx="9677400" cy="6555641"/>
          </a:xfrm>
          <a:prstGeom prst="rect">
            <a:avLst/>
          </a:prstGeom>
        </p:spPr>
        <p:txBody>
          <a:bodyPr wrap="square">
            <a:spAutoFit/>
          </a:bodyPr>
          <a:lstStyle/>
          <a:p>
            <a:r>
              <a:rPr lang="ru-RU" sz="2800" dirty="0"/>
              <a:t>В результате сравнения трансмиссии и оригинала мы видим, что:</a:t>
            </a:r>
          </a:p>
          <a:p>
            <a:pPr marL="971550" lvl="1" indent="-514350">
              <a:buAutoNum type="arabicPeriod"/>
            </a:pPr>
            <a:r>
              <a:rPr lang="ru-RU" sz="2800" dirty="0" smtClean="0"/>
              <a:t>Фактический </a:t>
            </a:r>
            <a:r>
              <a:rPr lang="ru-RU" sz="2800" dirty="0"/>
              <a:t>аспект теста не изменен</a:t>
            </a:r>
            <a:r>
              <a:rPr lang="ru-RU" sz="2800" dirty="0" smtClean="0"/>
              <a:t>.</a:t>
            </a:r>
          </a:p>
          <a:p>
            <a:pPr lvl="1"/>
            <a:endParaRPr lang="ru-RU" sz="2800" dirty="0"/>
          </a:p>
          <a:p>
            <a:pPr lvl="1"/>
            <a:r>
              <a:rPr lang="ru-RU" sz="2800" dirty="0" smtClean="0"/>
              <a:t>2. Общий </a:t>
            </a:r>
            <a:r>
              <a:rPr lang="ru-RU" sz="2800" dirty="0"/>
              <a:t>ритмический стиль не изменен, так как переводчик постарался  по возможности сохранить синтаксические структуры, присущие языку Толстого</a:t>
            </a:r>
            <a:r>
              <a:rPr lang="ru-RU" sz="2800" dirty="0" smtClean="0"/>
              <a:t>.</a:t>
            </a:r>
          </a:p>
          <a:p>
            <a:pPr lvl="1"/>
            <a:endParaRPr lang="ru-RU" sz="2800" dirty="0"/>
          </a:p>
          <a:p>
            <a:pPr lvl="1"/>
            <a:r>
              <a:rPr lang="ru-RU" sz="2800" dirty="0" smtClean="0"/>
              <a:t>3. Практически </a:t>
            </a:r>
            <a:r>
              <a:rPr lang="ru-RU" sz="2800" dirty="0"/>
              <a:t>вся </a:t>
            </a:r>
            <a:r>
              <a:rPr lang="ru-RU" sz="2800" dirty="0" err="1"/>
              <a:t>необщеупотребительная</a:t>
            </a:r>
            <a:r>
              <a:rPr lang="ru-RU" sz="2800" dirty="0"/>
              <a:t> лексика преобразована в общеупотребительную (за исключением  международных профессионализмов</a:t>
            </a:r>
            <a:r>
              <a:rPr lang="ru-RU" sz="2800" dirty="0" smtClean="0"/>
              <a:t>).</a:t>
            </a:r>
          </a:p>
          <a:p>
            <a:pPr lvl="1"/>
            <a:endParaRPr lang="ru-RU" sz="2800" dirty="0"/>
          </a:p>
          <a:p>
            <a:pPr lvl="1"/>
            <a:r>
              <a:rPr lang="ru-RU" sz="2800" dirty="0" smtClean="0"/>
              <a:t>4. Предложения </a:t>
            </a:r>
            <a:r>
              <a:rPr lang="ru-RU" sz="2800" dirty="0"/>
              <a:t>в переводном тексте лишены инверсии, так как в английском языке строгая синтаксическая структура всех единиц.</a:t>
            </a:r>
          </a:p>
        </p:txBody>
      </p:sp>
    </p:spTree>
    <p:extLst>
      <p:ext uri="{BB962C8B-B14F-4D97-AF65-F5344CB8AC3E}">
        <p14:creationId xmlns:p14="http://schemas.microsoft.com/office/powerpoint/2010/main" val="17455074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b="1" dirty="0" smtClean="0">
                <a:solidFill>
                  <a:schemeClr val="tx1"/>
                </a:solidFill>
              </a:rPr>
              <a:t>ВЫВОД</a:t>
            </a:r>
            <a:endParaRPr lang="ru-RU" b="1" dirty="0">
              <a:solidFill>
                <a:schemeClr val="tx1"/>
              </a:solidFill>
            </a:endParaRPr>
          </a:p>
        </p:txBody>
      </p:sp>
      <p:sp>
        <p:nvSpPr>
          <p:cNvPr id="4" name="Объект 3"/>
          <p:cNvSpPr>
            <a:spLocks noGrp="1"/>
          </p:cNvSpPr>
          <p:nvPr>
            <p:ph idx="1"/>
          </p:nvPr>
        </p:nvSpPr>
        <p:spPr>
          <a:xfrm>
            <a:off x="677334" y="1727201"/>
            <a:ext cx="8596668" cy="4314162"/>
          </a:xfrm>
        </p:spPr>
        <p:txBody>
          <a:bodyPr>
            <a:normAutofit/>
          </a:bodyPr>
          <a:lstStyle/>
          <a:p>
            <a:pPr marL="0" indent="0" algn="ctr">
              <a:buNone/>
            </a:pPr>
            <a:r>
              <a:rPr lang="ru-RU" sz="2800" dirty="0">
                <a:solidFill>
                  <a:schemeClr val="tx1"/>
                </a:solidFill>
              </a:rPr>
              <a:t>В</a:t>
            </a:r>
            <a:r>
              <a:rPr lang="ru-RU" sz="2800" dirty="0" smtClean="0">
                <a:solidFill>
                  <a:schemeClr val="tx1"/>
                </a:solidFill>
              </a:rPr>
              <a:t> </a:t>
            </a:r>
            <a:r>
              <a:rPr lang="ru-RU" sz="2800" dirty="0">
                <a:solidFill>
                  <a:schemeClr val="tx1"/>
                </a:solidFill>
              </a:rPr>
              <a:t>результате сравнения трансмиссии с оригиналом гипотеза была доказана: невозможно абсолютно точно в переводе сохранить авторский стиль, так как при переводе главной задачей является передача содержания произведения.  Передать же полностью авторские изюминки речи невозможно, так как любой язык  ментален,  то есть один язык под другой «подстроить» нельзя</a:t>
            </a:r>
            <a:endParaRPr lang="ru-RU" sz="2800" dirty="0">
              <a:solidFill>
                <a:schemeClr val="tx1"/>
              </a:solidFill>
            </a:endParaRPr>
          </a:p>
        </p:txBody>
      </p:sp>
    </p:spTree>
    <p:extLst>
      <p:ext uri="{BB962C8B-B14F-4D97-AF65-F5344CB8AC3E}">
        <p14:creationId xmlns:p14="http://schemas.microsoft.com/office/powerpoint/2010/main" val="7045469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762000"/>
            <a:ext cx="8596668" cy="5207000"/>
          </a:xfrm>
        </p:spPr>
        <p:txBody>
          <a:bodyPr>
            <a:normAutofit/>
          </a:bodyPr>
          <a:lstStyle/>
          <a:p>
            <a:pPr algn="ctr"/>
            <a:r>
              <a:rPr lang="ru-RU" sz="6000" b="1" dirty="0" smtClean="0">
                <a:solidFill>
                  <a:schemeClr val="tx1"/>
                </a:solidFill>
                <a:latin typeface="Courier New" panose="02070309020205020404" pitchFamily="49" charset="0"/>
                <a:cs typeface="Courier New" panose="02070309020205020404" pitchFamily="49" charset="0"/>
              </a:rPr>
              <a:t>СПАСИБО  </a:t>
            </a:r>
            <a:br>
              <a:rPr lang="ru-RU" sz="6000" b="1" dirty="0" smtClean="0">
                <a:solidFill>
                  <a:schemeClr val="tx1"/>
                </a:solidFill>
                <a:latin typeface="Courier New" panose="02070309020205020404" pitchFamily="49" charset="0"/>
                <a:cs typeface="Courier New" panose="02070309020205020404" pitchFamily="49" charset="0"/>
              </a:rPr>
            </a:br>
            <a:r>
              <a:rPr lang="ru-RU" sz="6000" b="1" dirty="0" smtClean="0">
                <a:solidFill>
                  <a:schemeClr val="tx1"/>
                </a:solidFill>
                <a:latin typeface="Courier New" panose="02070309020205020404" pitchFamily="49" charset="0"/>
                <a:cs typeface="Courier New" panose="02070309020205020404" pitchFamily="49" charset="0"/>
              </a:rPr>
              <a:t>ЗА </a:t>
            </a:r>
            <a:br>
              <a:rPr lang="ru-RU" sz="6000" b="1" dirty="0" smtClean="0">
                <a:solidFill>
                  <a:schemeClr val="tx1"/>
                </a:solidFill>
                <a:latin typeface="Courier New" panose="02070309020205020404" pitchFamily="49" charset="0"/>
                <a:cs typeface="Courier New" panose="02070309020205020404" pitchFamily="49" charset="0"/>
              </a:rPr>
            </a:br>
            <a:r>
              <a:rPr lang="ru-RU" sz="6000" b="1" dirty="0" smtClean="0">
                <a:solidFill>
                  <a:schemeClr val="tx1"/>
                </a:solidFill>
                <a:latin typeface="Courier New" panose="02070309020205020404" pitchFamily="49" charset="0"/>
                <a:cs typeface="Courier New" panose="02070309020205020404" pitchFamily="49" charset="0"/>
              </a:rPr>
              <a:t>ВНИМАНИЕ</a:t>
            </a:r>
            <a:endParaRPr lang="ru-RU" sz="6000" b="1" dirty="0">
              <a:solidFill>
                <a:schemeClr val="tx1"/>
              </a:solidFill>
              <a:latin typeface="Courier New" panose="02070309020205020404" pitchFamily="49" charset="0"/>
              <a:cs typeface="Courier New" panose="02070309020205020404" pitchFamily="49" charset="0"/>
            </a:endParaRPr>
          </a:p>
        </p:txBody>
      </p:sp>
      <p:sp>
        <p:nvSpPr>
          <p:cNvPr id="4" name="5-конечная звезда 3"/>
          <p:cNvSpPr/>
          <p:nvPr/>
        </p:nvSpPr>
        <p:spPr>
          <a:xfrm>
            <a:off x="1092200" y="3581400"/>
            <a:ext cx="914400" cy="914400"/>
          </a:xfrm>
          <a:prstGeom prst="star5">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5-конечная звезда 4"/>
          <p:cNvSpPr/>
          <p:nvPr/>
        </p:nvSpPr>
        <p:spPr>
          <a:xfrm>
            <a:off x="8131002" y="3657600"/>
            <a:ext cx="914400" cy="914400"/>
          </a:xfrm>
          <a:prstGeom prst="star5">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5-конечная звезда 5"/>
          <p:cNvSpPr/>
          <p:nvPr/>
        </p:nvSpPr>
        <p:spPr>
          <a:xfrm>
            <a:off x="2006600" y="4495800"/>
            <a:ext cx="914400" cy="914400"/>
          </a:xfrm>
          <a:prstGeom prst="star5">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5-конечная звезда 6"/>
          <p:cNvSpPr/>
          <p:nvPr/>
        </p:nvSpPr>
        <p:spPr>
          <a:xfrm>
            <a:off x="7086600" y="4673600"/>
            <a:ext cx="914400" cy="914400"/>
          </a:xfrm>
          <a:prstGeom prst="star5">
            <a:avLst/>
          </a:prstGeom>
          <a:solidFill>
            <a:srgbClr val="00206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5-конечная звезда 7"/>
          <p:cNvSpPr/>
          <p:nvPr/>
        </p:nvSpPr>
        <p:spPr>
          <a:xfrm>
            <a:off x="3759200" y="4445000"/>
            <a:ext cx="2590800" cy="1930400"/>
          </a:xfrm>
          <a:prstGeom prst="star5">
            <a:avLst/>
          </a:prstGeom>
          <a:solidFill>
            <a:srgbClr val="002060"/>
          </a:solidFill>
          <a:ln w="34925">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556523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Аспект">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380</TotalTime>
  <Words>396</Words>
  <Application>Microsoft Office PowerPoint</Application>
  <PresentationFormat>Произвольный</PresentationFormat>
  <Paragraphs>101</Paragraphs>
  <Slides>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Аспект</vt:lpstr>
      <vt:lpstr>Презентация PowerPoint</vt:lpstr>
      <vt:lpstr>СОДЕРЖАНИЕ</vt:lpstr>
      <vt:lpstr>Презентация PowerPoint</vt:lpstr>
      <vt:lpstr>Пути достижения поставленных задач следующие: </vt:lpstr>
      <vt:lpstr>Презентация PowerPoint</vt:lpstr>
      <vt:lpstr>Презентация PowerPoint</vt:lpstr>
      <vt:lpstr>Презентация PowerPoint</vt:lpstr>
      <vt:lpstr>ВЫВОД</vt:lpstr>
      <vt:lpstr>СПАСИБО   ЗА  ВНИМАНИЕ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Microsoft Office</dc:creator>
  <cp:lastModifiedBy>Рита</cp:lastModifiedBy>
  <cp:revision>28</cp:revision>
  <dcterms:created xsi:type="dcterms:W3CDTF">2017-01-01T14:58:26Z</dcterms:created>
  <dcterms:modified xsi:type="dcterms:W3CDTF">2017-01-15T08:11:14Z</dcterms:modified>
</cp:coreProperties>
</file>