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6" r:id="rId1"/>
  </p:sldMasterIdLst>
  <p:sldIdLst>
    <p:sldId id="256" r:id="rId2"/>
    <p:sldId id="258" r:id="rId3"/>
    <p:sldId id="257" r:id="rId4"/>
    <p:sldId id="260" r:id="rId5"/>
    <p:sldId id="259" r:id="rId6"/>
    <p:sldId id="264" r:id="rId7"/>
    <p:sldId id="263" r:id="rId8"/>
    <p:sldId id="266" r:id="rId9"/>
    <p:sldId id="265" r:id="rId10"/>
    <p:sldId id="267" r:id="rId11"/>
    <p:sldId id="268" r:id="rId12"/>
    <p:sldId id="269" r:id="rId13"/>
    <p:sldId id="270" r:id="rId14"/>
    <p:sldId id="271" r:id="rId15"/>
    <p:sldId id="272"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Раздел по умолчанию" id="{05D8BC3D-5747-4C6F-AF3A-618167FF62A2}">
          <p14:sldIdLst>
            <p14:sldId id="256"/>
            <p14:sldId id="258"/>
            <p14:sldId id="257"/>
            <p14:sldId id="260"/>
            <p14:sldId id="259"/>
            <p14:sldId id="262"/>
            <p14:sldId id="261"/>
            <p14:sldId id="264"/>
            <p14:sldId id="263"/>
            <p14:sldId id="266"/>
            <p14:sldId id="265"/>
            <p14:sldId id="267"/>
            <p14:sldId id="268"/>
            <p14:sldId id="269"/>
            <p14:sldId id="270"/>
          </p14:sldIdLst>
        </p14:section>
      </p14:sectionLst>
    </p:ex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025" autoAdjust="0"/>
    <p:restoredTop sz="94660"/>
  </p:normalViewPr>
  <p:slideViewPr>
    <p:cSldViewPr snapToGrid="0">
      <p:cViewPr varScale="1">
        <p:scale>
          <a:sx n="71" d="100"/>
          <a:sy n="71" d="100"/>
        </p:scale>
        <p:origin x="-522"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fld id="{093C78C7-BD3D-46DD-B299-3B801A1FF4D5}" type="datetimeFigureOut">
              <a:rPr lang="ru-RU" smtClean="0"/>
              <a:pPr/>
              <a:t>04.03.2019</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9476CA27-4EFE-4B41-B015-AB963F86315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fld id="{093C78C7-BD3D-46DD-B299-3B801A1FF4D5}" type="datetimeFigureOut">
              <a:rPr lang="ru-RU" smtClean="0"/>
              <a:pPr/>
              <a:t>04.03.2019</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9476CA27-4EFE-4B41-B015-AB963F86315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39"/>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fld id="{093C78C7-BD3D-46DD-B299-3B801A1FF4D5}" type="datetimeFigureOut">
              <a:rPr lang="ru-RU" smtClean="0"/>
              <a:pPr/>
              <a:t>04.03.2019</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9476CA27-4EFE-4B41-B015-AB963F86315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fld id="{093C78C7-BD3D-46DD-B299-3B801A1FF4D5}" type="datetimeFigureOut">
              <a:rPr lang="ru-RU" smtClean="0"/>
              <a:pPr/>
              <a:t>04.03.2019</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9476CA27-4EFE-4B41-B015-AB963F86315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0317" y="365126"/>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40318" y="2505075"/>
            <a:ext cx="5158316"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71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fld id="{093C78C7-BD3D-46DD-B299-3B801A1FF4D5}" type="datetimeFigureOut">
              <a:rPr lang="ru-RU" smtClean="0"/>
              <a:pPr/>
              <a:t>04.03.2019</a:t>
            </a:fld>
            <a:endParaRPr lang="ru-RU"/>
          </a:p>
        </p:txBody>
      </p:sp>
      <p:sp>
        <p:nvSpPr>
          <p:cNvPr id="8" name="Rectangle 5"/>
          <p:cNvSpPr>
            <a:spLocks noGrp="1" noChangeArrowheads="1"/>
          </p:cNvSpPr>
          <p:nvPr>
            <p:ph type="ftr" sz="quarter" idx="11"/>
          </p:nvPr>
        </p:nvSpPr>
        <p:spPr>
          <a:ln/>
        </p:spPr>
        <p:txBody>
          <a:bodyPr/>
          <a:lstStyle>
            <a:lvl1pPr>
              <a:defRPr/>
            </a:lvl1pPr>
          </a:lstStyle>
          <a:p>
            <a:endParaRPr lang="ru-RU"/>
          </a:p>
        </p:txBody>
      </p:sp>
      <p:sp>
        <p:nvSpPr>
          <p:cNvPr id="9" name="Rectangle 6"/>
          <p:cNvSpPr>
            <a:spLocks noGrp="1" noChangeArrowheads="1"/>
          </p:cNvSpPr>
          <p:nvPr>
            <p:ph type="sldNum" sz="quarter" idx="12"/>
          </p:nvPr>
        </p:nvSpPr>
        <p:spPr>
          <a:ln/>
        </p:spPr>
        <p:txBody>
          <a:bodyPr/>
          <a:lstStyle>
            <a:lvl1pPr>
              <a:defRPr/>
            </a:lvl1pPr>
          </a:lstStyle>
          <a:p>
            <a:fld id="{9476CA27-4EFE-4B41-B015-AB963F86315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fld id="{093C78C7-BD3D-46DD-B299-3B801A1FF4D5}" type="datetimeFigureOut">
              <a:rPr lang="ru-RU" smtClean="0"/>
              <a:pPr/>
              <a:t>04.03.2019</a:t>
            </a:fld>
            <a:endParaRPr lang="ru-RU"/>
          </a:p>
        </p:txBody>
      </p:sp>
      <p:sp>
        <p:nvSpPr>
          <p:cNvPr id="4" name="Rectangle 5"/>
          <p:cNvSpPr>
            <a:spLocks noGrp="1" noChangeArrowheads="1"/>
          </p:cNvSpPr>
          <p:nvPr>
            <p:ph type="ftr" sz="quarter" idx="11"/>
          </p:nvPr>
        </p:nvSpPr>
        <p:spPr>
          <a:ln/>
        </p:spPr>
        <p:txBody>
          <a:bodyPr/>
          <a:lstStyle>
            <a:lvl1pPr>
              <a:defRPr/>
            </a:lvl1pPr>
          </a:lstStyle>
          <a:p>
            <a:endParaRPr lang="ru-RU"/>
          </a:p>
        </p:txBody>
      </p:sp>
      <p:sp>
        <p:nvSpPr>
          <p:cNvPr id="5" name="Rectangle 6"/>
          <p:cNvSpPr>
            <a:spLocks noGrp="1" noChangeArrowheads="1"/>
          </p:cNvSpPr>
          <p:nvPr>
            <p:ph type="sldNum" sz="quarter" idx="12"/>
          </p:nvPr>
        </p:nvSpPr>
        <p:spPr>
          <a:ln/>
        </p:spPr>
        <p:txBody>
          <a:bodyPr/>
          <a:lstStyle>
            <a:lvl1pPr>
              <a:defRPr/>
            </a:lvl1pPr>
          </a:lstStyle>
          <a:p>
            <a:fld id="{9476CA27-4EFE-4B41-B015-AB963F86315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093C78C7-BD3D-46DD-B299-3B801A1FF4D5}" type="datetimeFigureOut">
              <a:rPr lang="ru-RU" smtClean="0"/>
              <a:pPr/>
              <a:t>04.03.2019</a:t>
            </a:fld>
            <a:endParaRPr lang="ru-RU"/>
          </a:p>
        </p:txBody>
      </p:sp>
      <p:sp>
        <p:nvSpPr>
          <p:cNvPr id="3" name="Rectangle 5"/>
          <p:cNvSpPr>
            <a:spLocks noGrp="1" noChangeArrowheads="1"/>
          </p:cNvSpPr>
          <p:nvPr>
            <p:ph type="ftr" sz="quarter" idx="11"/>
          </p:nvPr>
        </p:nvSpPr>
        <p:spPr>
          <a:ln/>
        </p:spPr>
        <p:txBody>
          <a:bodyPr/>
          <a:lstStyle>
            <a:lvl1pPr>
              <a:defRPr/>
            </a:lvl1pPr>
          </a:lstStyle>
          <a:p>
            <a:endParaRPr lang="ru-RU"/>
          </a:p>
        </p:txBody>
      </p:sp>
      <p:sp>
        <p:nvSpPr>
          <p:cNvPr id="4" name="Rectangle 6"/>
          <p:cNvSpPr>
            <a:spLocks noGrp="1" noChangeArrowheads="1"/>
          </p:cNvSpPr>
          <p:nvPr>
            <p:ph type="sldNum" sz="quarter" idx="12"/>
          </p:nvPr>
        </p:nvSpPr>
        <p:spPr>
          <a:ln/>
        </p:spPr>
        <p:txBody>
          <a:bodyPr/>
          <a:lstStyle>
            <a:lvl1pPr>
              <a:defRPr/>
            </a:lvl1pPr>
          </a:lstStyle>
          <a:p>
            <a:fld id="{9476CA27-4EFE-4B41-B015-AB963F86315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0318" y="457200"/>
            <a:ext cx="393276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fld id="{093C78C7-BD3D-46DD-B299-3B801A1FF4D5}" type="datetimeFigureOut">
              <a:rPr lang="ru-RU" smtClean="0"/>
              <a:pPr/>
              <a:t>04.03.2019</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9476CA27-4EFE-4B41-B015-AB963F86315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0318" y="457200"/>
            <a:ext cx="393276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smtClean="0"/>
          </a:p>
        </p:txBody>
      </p:sp>
      <p:sp>
        <p:nvSpPr>
          <p:cNvPr id="4" name="Текст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fld id="{093C78C7-BD3D-46DD-B299-3B801A1FF4D5}" type="datetimeFigureOut">
              <a:rPr lang="ru-RU" smtClean="0"/>
              <a:pPr/>
              <a:t>04.03.2019</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9476CA27-4EFE-4B41-B015-AB963F86315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fld id="{093C78C7-BD3D-46DD-B299-3B801A1FF4D5}" type="datetimeFigureOut">
              <a:rPr lang="ru-RU" smtClean="0"/>
              <a:pPr/>
              <a:t>04.03.2019</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9476CA27-4EFE-4B41-B015-AB963F86315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fld id="{093C78C7-BD3D-46DD-B299-3B801A1FF4D5}" type="datetimeFigureOut">
              <a:rPr lang="ru-RU" smtClean="0"/>
              <a:pPr/>
              <a:t>04.03.2019</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9476CA27-4EFE-4B41-B015-AB963F86315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fld id="{093C78C7-BD3D-46DD-B299-3B801A1FF4D5}" type="datetimeFigureOut">
              <a:rPr lang="ru-RU" smtClean="0"/>
              <a:pPr/>
              <a:t>04.03.2019</a:t>
            </a:fld>
            <a:endParaRPr lang="ru-RU"/>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endParaRPr lang="ru-RU"/>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9476CA27-4EFE-4B41-B015-AB963F86315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2pPr>
      <a:lvl3pPr algn="ctr" rtl="0" eaLnBrk="1" fontAlgn="base" hangingPunct="1">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3pPr>
      <a:lvl4pPr algn="ctr" rtl="0" eaLnBrk="1" fontAlgn="base" hangingPunct="1">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4pPr>
      <a:lvl5pPr algn="ctr" rtl="0" eaLnBrk="1" fontAlgn="base" hangingPunct="1">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88222" y="914400"/>
            <a:ext cx="10055589" cy="2837329"/>
          </a:xfrm>
        </p:spPr>
        <p:txBody>
          <a:bodyPr>
            <a:normAutofit/>
          </a:bodyPr>
          <a:lstStyle/>
          <a:p>
            <a:r>
              <a:rPr lang="ru-RU" b="1" dirty="0" smtClean="0"/>
              <a:t>Медиа-игра </a:t>
            </a:r>
            <a:br>
              <a:rPr lang="ru-RU" b="1" dirty="0" smtClean="0"/>
            </a:br>
            <a:r>
              <a:rPr lang="ru-RU" b="1" dirty="0" smtClean="0"/>
              <a:t>«Великие женщины России»</a:t>
            </a:r>
            <a:endParaRPr lang="ru-RU" b="1" dirty="0"/>
          </a:p>
        </p:txBody>
      </p:sp>
    </p:spTree>
    <p:extLst>
      <p:ext uri="{BB962C8B-B14F-4D97-AF65-F5344CB8AC3E}">
        <p14:creationId xmlns="" xmlns:p14="http://schemas.microsoft.com/office/powerpoint/2010/main" val="27112823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ÐÐ²Ð´Ð¾ÐºÐ¸Ñ ÐÐ¼Ð¸ÑÑÐ¸ÐµÐ²Ð½Ð°. Ð¶ÐµÐ½ÑÐ¸Ð½Ñ, Ð¸ÑÑÐ¾ÑÐ¸Ñ, ÑÐ¾ÑÑÐ¸Ñ, ÑÐ°ÐºÑÑ"/>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19441" y="830559"/>
            <a:ext cx="6757416" cy="494791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39719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61737" y="1215189"/>
            <a:ext cx="10996864" cy="3621506"/>
          </a:xfrm>
        </p:spPr>
        <p:txBody>
          <a:bodyPr>
            <a:normAutofit fontScale="90000"/>
          </a:bodyPr>
          <a:lstStyle/>
          <a:p>
            <a:pPr indent="360000" algn="just"/>
            <a:r>
              <a:rPr lang="ru-RU" sz="2800" b="1" dirty="0" smtClean="0">
                <a:effectLst/>
              </a:rPr>
              <a:t>                                             </a:t>
            </a:r>
            <a:br>
              <a:rPr lang="ru-RU" sz="2800" b="1" dirty="0" smtClean="0">
                <a:effectLst/>
              </a:rPr>
            </a:br>
            <a:r>
              <a:rPr lang="ru-RU" sz="2800" b="1" dirty="0">
                <a:effectLst/>
              </a:rPr>
              <a:t/>
            </a:r>
            <a:br>
              <a:rPr lang="ru-RU" sz="2800" b="1" dirty="0">
                <a:effectLst/>
              </a:rPr>
            </a:br>
            <a:r>
              <a:rPr lang="ru-RU" sz="2800" b="1" dirty="0" smtClean="0">
                <a:effectLst/>
              </a:rPr>
              <a:t/>
            </a:r>
            <a:br>
              <a:rPr lang="ru-RU" sz="2800" b="1" dirty="0" smtClean="0">
                <a:effectLst/>
              </a:rPr>
            </a:br>
            <a:r>
              <a:rPr lang="ru-RU" sz="2800" b="1" dirty="0" smtClean="0">
                <a:effectLst/>
              </a:rPr>
              <a:t>     </a:t>
            </a:r>
            <a:r>
              <a:rPr lang="ru-RU" sz="2800" dirty="0" smtClean="0">
                <a:effectLst/>
              </a:rPr>
              <a:t>Дочь </a:t>
            </a:r>
            <a:r>
              <a:rPr lang="ru-RU" sz="2800" dirty="0">
                <a:effectLst/>
              </a:rPr>
              <a:t>великого князя Суздальского Дмитрия Константиновича, а так же жена великого князя Московского Дмитрия Ивановича, более известного как Дмитрий Донской. </a:t>
            </a:r>
            <a:r>
              <a:rPr lang="ru-RU" sz="2800" dirty="0" smtClean="0">
                <a:effectLst/>
              </a:rPr>
              <a:t>Её выдали </a:t>
            </a:r>
            <a:r>
              <a:rPr lang="ru-RU" sz="2800" dirty="0">
                <a:effectLst/>
              </a:rPr>
              <a:t>замуж в 13 лет, её супругу на тот момент было 15. Этот брак стал залогом прекращения междоусобной борьбы Московского и Суздальско-Нижегородского княжеств. Вместе они счастливо прожили 22 года. А когда в 1389 году Дмитрий Донской скончался, </a:t>
            </a:r>
            <a:r>
              <a:rPr lang="ru-RU" sz="2800" dirty="0" smtClean="0">
                <a:effectLst/>
              </a:rPr>
              <a:t>она фактически </a:t>
            </a:r>
            <a:r>
              <a:rPr lang="ru-RU" sz="2800" dirty="0">
                <a:effectLst/>
              </a:rPr>
              <a:t>встала во главе Московского княжества, являясь блюстительницей престолонаследия среди сыновей. Она была одной из самых образованных женщин своей эпохи, строила храмы, а также защитила Москву и всю Русь от нашествия Тамерлана, сумев собрать ополчение. </a:t>
            </a:r>
            <a:endParaRPr lang="ru-RU" sz="2800" dirty="0"/>
          </a:p>
        </p:txBody>
      </p:sp>
      <p:sp>
        <p:nvSpPr>
          <p:cNvPr id="4" name="Подзаголовок 2"/>
          <p:cNvSpPr>
            <a:spLocks noGrp="1"/>
          </p:cNvSpPr>
          <p:nvPr>
            <p:ph type="subTitle" idx="1"/>
          </p:nvPr>
        </p:nvSpPr>
        <p:spPr>
          <a:xfrm flipH="1" flipV="1">
            <a:off x="10427234" y="5791200"/>
            <a:ext cx="51790" cy="97536"/>
          </a:xfrm>
        </p:spPr>
        <p:txBody>
          <a:bodyPr>
            <a:normAutofit fontScale="25000" lnSpcReduction="20000"/>
          </a:bodyPr>
          <a:lstStyle/>
          <a:p>
            <a:endParaRPr lang="ru-RU" dirty="0"/>
          </a:p>
        </p:txBody>
      </p:sp>
      <p:sp>
        <p:nvSpPr>
          <p:cNvPr id="5" name="Прямоугольник 4"/>
          <p:cNvSpPr/>
          <p:nvPr/>
        </p:nvSpPr>
        <p:spPr>
          <a:xfrm>
            <a:off x="3474720" y="290314"/>
            <a:ext cx="4745736" cy="584775"/>
          </a:xfrm>
          <a:prstGeom prst="rect">
            <a:avLst/>
          </a:prstGeom>
        </p:spPr>
        <p:txBody>
          <a:bodyPr wrap="square">
            <a:spAutoFit/>
          </a:bodyPr>
          <a:lstStyle/>
          <a:p>
            <a:r>
              <a:rPr lang="ru-RU" sz="3200" b="1" dirty="0" smtClean="0"/>
              <a:t>Евдокия </a:t>
            </a:r>
            <a:r>
              <a:rPr lang="ru-RU" sz="3200" b="1" dirty="0"/>
              <a:t>Д</a:t>
            </a:r>
            <a:r>
              <a:rPr lang="ru-RU" sz="3200" b="1" dirty="0" smtClean="0"/>
              <a:t>митриевна</a:t>
            </a:r>
            <a:endParaRPr lang="ru-RU" sz="3200" dirty="0"/>
          </a:p>
        </p:txBody>
      </p:sp>
    </p:spTree>
    <p:extLst>
      <p:ext uri="{BB962C8B-B14F-4D97-AF65-F5344CB8AC3E}">
        <p14:creationId xmlns="" xmlns:p14="http://schemas.microsoft.com/office/powerpoint/2010/main" val="2605502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ÐÐ½Ð½Ð° ÐÐ¾Ð°Ð½Ð½Ð¾Ð²Ð½Ð°. Ð¶ÐµÐ½ÑÐ¸Ð½Ñ, Ð¸ÑÑÐ¾ÑÐ¸Ñ, ÑÐ¾ÑÑÐ¸Ñ, ÑÐ°ÐºÑÑ"/>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880939" y="517358"/>
            <a:ext cx="8308364" cy="549843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767333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9051" y="374904"/>
            <a:ext cx="8540496" cy="950976"/>
          </a:xfrm>
        </p:spPr>
        <p:txBody>
          <a:bodyPr>
            <a:noAutofit/>
          </a:bodyPr>
          <a:lstStyle/>
          <a:p>
            <a:pPr algn="ctr"/>
            <a:r>
              <a:rPr lang="ru-RU" sz="2800" dirty="0" smtClean="0">
                <a:effectLst/>
              </a:rPr>
              <a:t>                 </a:t>
            </a:r>
            <a:r>
              <a:rPr lang="ru-RU" sz="2800" dirty="0"/>
              <a:t/>
            </a:r>
            <a:br>
              <a:rPr lang="ru-RU" sz="2800" dirty="0"/>
            </a:br>
            <a:r>
              <a:rPr lang="ru-RU" sz="2800" b="1" dirty="0"/>
              <a:t>Анна </a:t>
            </a:r>
            <a:r>
              <a:rPr lang="ru-RU" sz="2800" b="1" dirty="0" smtClean="0"/>
              <a:t>Иоанновна</a:t>
            </a:r>
            <a:r>
              <a:rPr lang="ru-RU" sz="2800" b="1" dirty="0"/>
              <a:t/>
            </a:r>
            <a:br>
              <a:rPr lang="ru-RU" sz="2800" b="1" dirty="0"/>
            </a:br>
            <a:endParaRPr lang="ru-RU" sz="2800" b="1" dirty="0"/>
          </a:p>
        </p:txBody>
      </p:sp>
      <p:sp>
        <p:nvSpPr>
          <p:cNvPr id="3" name="Объект 2"/>
          <p:cNvSpPr>
            <a:spLocks noGrp="1"/>
          </p:cNvSpPr>
          <p:nvPr>
            <p:ph idx="1"/>
          </p:nvPr>
        </p:nvSpPr>
        <p:spPr>
          <a:xfrm flipH="1">
            <a:off x="877823" y="1078992"/>
            <a:ext cx="9902953" cy="5340096"/>
          </a:xfrm>
        </p:spPr>
        <p:txBody>
          <a:bodyPr>
            <a:normAutofit/>
          </a:bodyPr>
          <a:lstStyle/>
          <a:p>
            <a:pPr marL="0" indent="0" algn="just">
              <a:buNone/>
            </a:pPr>
            <a:r>
              <a:rPr lang="ru-RU" sz="2800" dirty="0" smtClean="0">
                <a:effectLst/>
              </a:rPr>
              <a:t>     По </a:t>
            </a:r>
            <a:r>
              <a:rPr lang="ru-RU" sz="2800" dirty="0">
                <a:effectLst/>
              </a:rPr>
              <a:t>замыслу Верховного совета, она должна была стать «марионеточным правителем», а вся власть должна была сосредоточиться в руках могущественных боярских кланов. Но становиться марионеткой она категорически не хотела, поэтому используя лояльных дворян и личную гвардию, вернула себе всю полноту власти, </a:t>
            </a:r>
            <a:r>
              <a:rPr lang="ru-RU" sz="2800" dirty="0" smtClean="0">
                <a:effectLst/>
              </a:rPr>
              <a:t>став самодержавно императрицей</a:t>
            </a:r>
            <a:r>
              <a:rPr lang="ru-RU" sz="2800" dirty="0">
                <a:effectLst/>
              </a:rPr>
              <a:t>. </a:t>
            </a:r>
            <a:r>
              <a:rPr lang="ru-RU" sz="2800" dirty="0"/>
              <a:t/>
            </a:r>
            <a:br>
              <a:rPr lang="ru-RU" sz="2800" dirty="0"/>
            </a:br>
            <a:endParaRPr lang="ru-RU" sz="2800" dirty="0"/>
          </a:p>
        </p:txBody>
      </p:sp>
    </p:spTree>
    <p:extLst>
      <p:ext uri="{BB962C8B-B14F-4D97-AF65-F5344CB8AC3E}">
        <p14:creationId xmlns="" xmlns:p14="http://schemas.microsoft.com/office/powerpoint/2010/main" val="3798768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ÐÐ»Ð¸Ð·Ð°Ð²ÐµÑÐ° ÐÐµÑÑÐ¾Ð²Ð½Ð°. Ð¶ÐµÐ½ÑÐ¸Ð½Ñ, Ð¸ÑÑÐ¾ÑÐ¸Ñ, ÑÐ¾ÑÑÐ¸Ñ, ÑÐ°ÐºÑÑ"/>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2404871" y="1130968"/>
            <a:ext cx="7280083" cy="46236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060382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3311" y="146304"/>
            <a:ext cx="8871139" cy="1024128"/>
          </a:xfrm>
        </p:spPr>
        <p:txBody>
          <a:bodyPr>
            <a:noAutofit/>
          </a:bodyPr>
          <a:lstStyle/>
          <a:p>
            <a:pPr algn="ctr"/>
            <a:r>
              <a:rPr lang="ru-RU" sz="4000" b="1" dirty="0" smtClean="0"/>
              <a:t>Елизавета Петровна</a:t>
            </a:r>
            <a:endParaRPr lang="ru-RU" sz="4000" b="1" dirty="0"/>
          </a:p>
        </p:txBody>
      </p:sp>
      <p:sp>
        <p:nvSpPr>
          <p:cNvPr id="3" name="Объект 2"/>
          <p:cNvSpPr>
            <a:spLocks noGrp="1"/>
          </p:cNvSpPr>
          <p:nvPr>
            <p:ph idx="1"/>
          </p:nvPr>
        </p:nvSpPr>
        <p:spPr>
          <a:xfrm flipH="1">
            <a:off x="551145" y="1352811"/>
            <a:ext cx="11060482" cy="3306871"/>
          </a:xfrm>
        </p:spPr>
        <p:txBody>
          <a:bodyPr>
            <a:noAutofit/>
          </a:bodyPr>
          <a:lstStyle/>
          <a:p>
            <a:pPr marL="0" indent="0" algn="just">
              <a:buNone/>
            </a:pPr>
            <a:r>
              <a:rPr lang="ru-RU" sz="2800" dirty="0" smtClean="0">
                <a:effectLst/>
              </a:rPr>
              <a:t>     Младшая </a:t>
            </a:r>
            <a:r>
              <a:rPr lang="ru-RU" sz="2800" dirty="0">
                <a:effectLst/>
              </a:rPr>
              <a:t>дочь Петра I и Екатерины I, рождённая за два года до их вступления в брак, она стала главной красавицей и модницей Российской империи. Во всевозможных балах, маскарадах и светских приёмах она всегда задавала тон и была законодательницей мод. В её гардеробе насчитывалось около 15 тысяч платьев. А ещё, именно при ней русские войска впервые взяли </a:t>
            </a:r>
            <a:r>
              <a:rPr lang="ru-RU" sz="2800" dirty="0" smtClean="0">
                <a:effectLst/>
              </a:rPr>
              <a:t>Берлин.</a:t>
            </a:r>
          </a:p>
          <a:p>
            <a:pPr marL="0" indent="0" algn="just">
              <a:buNone/>
            </a:pPr>
            <a:r>
              <a:rPr lang="ru-RU" sz="2800" dirty="0"/>
              <a:t/>
            </a:r>
            <a:br>
              <a:rPr lang="ru-RU" sz="2800" dirty="0"/>
            </a:br>
            <a:endParaRPr lang="ru-RU" sz="2800" dirty="0"/>
          </a:p>
        </p:txBody>
      </p:sp>
    </p:spTree>
    <p:extLst>
      <p:ext uri="{BB962C8B-B14F-4D97-AF65-F5344CB8AC3E}">
        <p14:creationId xmlns="" xmlns:p14="http://schemas.microsoft.com/office/powerpoint/2010/main" val="99045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ÐÐºÐ°ÑÐµÑÐ¸Ð½Ð° II. Ð¶ÐµÐ½ÑÐ¸Ð½Ñ, Ð¸ÑÑÐ¾ÑÐ¸Ñ, ÑÐ¾ÑÑÐ¸Ñ, ÑÐ°ÐºÑÑ"/>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2060416" y="721896"/>
            <a:ext cx="7390148" cy="482277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98974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6815" y="0"/>
            <a:ext cx="7517827" cy="1316736"/>
          </a:xfrm>
        </p:spPr>
        <p:txBody>
          <a:bodyPr>
            <a:normAutofit fontScale="90000"/>
          </a:bodyPr>
          <a:lstStyle/>
          <a:p>
            <a:pPr algn="ctr"/>
            <a:r>
              <a:rPr lang="ru-RU" dirty="0" smtClean="0"/>
              <a:t/>
            </a:r>
            <a:br>
              <a:rPr lang="ru-RU" dirty="0" smtClean="0"/>
            </a:br>
            <a:r>
              <a:rPr lang="ru-RU" b="1" dirty="0">
                <a:effectLst/>
              </a:rPr>
              <a:t>Екатерина </a:t>
            </a:r>
            <a:r>
              <a:rPr lang="en-US" b="1" dirty="0" smtClean="0">
                <a:effectLst/>
              </a:rPr>
              <a:t>II</a:t>
            </a:r>
            <a:r>
              <a:rPr lang="ru-RU" b="1" dirty="0" smtClean="0"/>
              <a:t/>
            </a:r>
            <a:br>
              <a:rPr lang="ru-RU" b="1" dirty="0" smtClean="0"/>
            </a:br>
            <a:endParaRPr lang="ru-RU" b="1" dirty="0"/>
          </a:p>
        </p:txBody>
      </p:sp>
      <p:sp>
        <p:nvSpPr>
          <p:cNvPr id="5" name="Объект 4"/>
          <p:cNvSpPr>
            <a:spLocks noGrp="1"/>
          </p:cNvSpPr>
          <p:nvPr>
            <p:ph idx="1"/>
          </p:nvPr>
        </p:nvSpPr>
        <p:spPr>
          <a:xfrm>
            <a:off x="645458" y="1277470"/>
            <a:ext cx="10972801" cy="5244353"/>
          </a:xfrm>
        </p:spPr>
        <p:txBody>
          <a:bodyPr>
            <a:normAutofit/>
          </a:bodyPr>
          <a:lstStyle/>
          <a:p>
            <a:pPr marL="0" indent="0" algn="just">
              <a:buNone/>
            </a:pPr>
            <a:r>
              <a:rPr lang="ru-RU" sz="2800" dirty="0" smtClean="0"/>
              <a:t>     Дочь </a:t>
            </a:r>
            <a:r>
              <a:rPr lang="ru-RU" sz="2800" dirty="0"/>
              <a:t>князя Ангальт-Цербстского, она пришла к власти в ходе дворцового переворота, свергнувшего с престола её непопулярного мужа Петра III. Эпоха её правления ознаменовалась максимальным закрепощением крестьян и всесторонним расширением привилегий дворянства. При ней границы Российской империи были значительно раздвинуты на запад и на юг. В культурном отношении Россия окончательно вошла в число великих европейских держав, чему немало способствовала сама императрица.</a:t>
            </a:r>
          </a:p>
        </p:txBody>
      </p:sp>
    </p:spTree>
    <p:extLst>
      <p:ext uri="{BB962C8B-B14F-4D97-AF65-F5344CB8AC3E}">
        <p14:creationId xmlns="" xmlns:p14="http://schemas.microsoft.com/office/powerpoint/2010/main" val="31534452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pravda-team.ru/pravda/image/photo/4/4/2/181442.jpe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l="1651" t="5249" r="1651"/>
          <a:stretch>
            <a:fillRect/>
          </a:stretch>
        </p:blipFill>
        <p:spPr bwMode="auto">
          <a:xfrm>
            <a:off x="3144203" y="192505"/>
            <a:ext cx="5806780" cy="646095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3079600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5965" y="324853"/>
            <a:ext cx="9905998" cy="1070810"/>
          </a:xfrm>
        </p:spPr>
        <p:txBody>
          <a:bodyPr/>
          <a:lstStyle/>
          <a:p>
            <a:pPr algn="ctr"/>
            <a:r>
              <a:rPr lang="ru-RU" b="1" dirty="0" smtClean="0">
                <a:effectLst/>
              </a:rPr>
              <a:t>Валентина Владимировна Терешкова</a:t>
            </a:r>
            <a:endParaRPr lang="ru-RU" dirty="0"/>
          </a:p>
        </p:txBody>
      </p:sp>
      <p:sp>
        <p:nvSpPr>
          <p:cNvPr id="3" name="Объект 2"/>
          <p:cNvSpPr>
            <a:spLocks noGrp="1"/>
          </p:cNvSpPr>
          <p:nvPr>
            <p:ph idx="1"/>
          </p:nvPr>
        </p:nvSpPr>
        <p:spPr>
          <a:xfrm>
            <a:off x="512064" y="1691641"/>
            <a:ext cx="10535347" cy="4099560"/>
          </a:xfrm>
        </p:spPr>
        <p:txBody>
          <a:bodyPr>
            <a:normAutofit/>
          </a:bodyPr>
          <a:lstStyle/>
          <a:p>
            <a:pPr marL="0" indent="0" algn="just">
              <a:buNone/>
            </a:pPr>
            <a:r>
              <a:rPr lang="ru-RU" sz="2800" dirty="0" smtClean="0">
                <a:effectLst/>
              </a:rPr>
              <a:t>     Советский</a:t>
            </a:r>
            <a:r>
              <a:rPr lang="ru-RU" sz="2800" dirty="0">
                <a:effectLst/>
              </a:rPr>
              <a:t> космонавт, первая в мире женщина-космонавт (1963), Герой Советского Союза (1963). Лётчик-космонавт СССР № 6 (позывной — </a:t>
            </a:r>
            <a:r>
              <a:rPr lang="ru-RU" sz="2800" b="1" dirty="0">
                <a:effectLst/>
              </a:rPr>
              <a:t>«Чайка»</a:t>
            </a:r>
            <a:r>
              <a:rPr lang="ru-RU" sz="2800" dirty="0">
                <a:effectLst/>
              </a:rPr>
              <a:t>), 10-й космонавт мира. Единственная в мире женщина, совершившая космический полёт в </a:t>
            </a:r>
            <a:r>
              <a:rPr lang="ru-RU" sz="2800" dirty="0" smtClean="0">
                <a:effectLst/>
              </a:rPr>
              <a:t>одиночку.</a:t>
            </a:r>
            <a:endParaRPr lang="ru-RU" sz="2800" dirty="0"/>
          </a:p>
        </p:txBody>
      </p:sp>
    </p:spTree>
    <p:extLst>
      <p:ext uri="{BB962C8B-B14F-4D97-AF65-F5344CB8AC3E}">
        <p14:creationId xmlns="" xmlns:p14="http://schemas.microsoft.com/office/powerpoint/2010/main" val="10324664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im0-tub-ru.yandex.net/i?id=9af007b433e9ea94c7657533b9a3dbdb-l&amp;n=13"/>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96375" y="1118937"/>
            <a:ext cx="8490625" cy="492829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90385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372979"/>
            <a:ext cx="9657523" cy="1167064"/>
          </a:xfrm>
        </p:spPr>
        <p:txBody>
          <a:bodyPr/>
          <a:lstStyle/>
          <a:p>
            <a:pPr algn="ctr"/>
            <a:r>
              <a:rPr lang="ru-RU" b="1" dirty="0" smtClean="0"/>
              <a:t>Евгения Медведева</a:t>
            </a:r>
            <a:endParaRPr lang="ru-RU" b="1" dirty="0"/>
          </a:p>
        </p:txBody>
      </p:sp>
      <p:sp>
        <p:nvSpPr>
          <p:cNvPr id="3" name="Объект 2"/>
          <p:cNvSpPr>
            <a:spLocks noGrp="1"/>
          </p:cNvSpPr>
          <p:nvPr>
            <p:ph idx="1"/>
          </p:nvPr>
        </p:nvSpPr>
        <p:spPr>
          <a:xfrm>
            <a:off x="630936" y="1842248"/>
            <a:ext cx="10771632" cy="4119640"/>
          </a:xfrm>
        </p:spPr>
        <p:txBody>
          <a:bodyPr>
            <a:noAutofit/>
          </a:bodyPr>
          <a:lstStyle/>
          <a:p>
            <a:pPr marL="0" indent="0" algn="just">
              <a:buNone/>
            </a:pPr>
            <a:r>
              <a:rPr lang="ru-RU" sz="2800" dirty="0">
                <a:effectLst/>
              </a:rPr>
              <a:t> </a:t>
            </a:r>
            <a:r>
              <a:rPr lang="ru-RU" sz="2800" dirty="0" smtClean="0">
                <a:effectLst/>
              </a:rPr>
              <a:t>    российская</a:t>
            </a:r>
            <a:r>
              <a:rPr lang="ru-RU" sz="2800" dirty="0">
                <a:effectLst/>
              </a:rPr>
              <a:t> фигуристка, выступающая в одиночном катании. Двукратный серебряный призёр Олимпийских игр 2018 года. Двукратная чемпионка мира (2016, 2017). Двукратная чемпионка Европы (2016, 2017), серебряный призёр (2018). Двукратная чемпионка России (2016, 2017). Двукратная победительница финалов Гран-при (2015, 2016). Серебряный призёр Командного чемпионата мира (2017). Заслуженный мастер спорта </a:t>
            </a:r>
            <a:r>
              <a:rPr lang="ru-RU" sz="2800" dirty="0" smtClean="0">
                <a:effectLst/>
              </a:rPr>
              <a:t>России.</a:t>
            </a:r>
            <a:endParaRPr lang="ru-RU" sz="2800" dirty="0"/>
          </a:p>
        </p:txBody>
      </p:sp>
    </p:spTree>
    <p:extLst>
      <p:ext uri="{BB962C8B-B14F-4D97-AF65-F5344CB8AC3E}">
        <p14:creationId xmlns="" xmlns:p14="http://schemas.microsoft.com/office/powerpoint/2010/main" val="20341045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Ковалевская.jpg"/>
          <p:cNvPicPr>
            <a:picLocks noGrp="1" noChangeAspect="1"/>
          </p:cNvPicPr>
          <p:nvPr>
            <p:ph idx="1"/>
          </p:nvPr>
        </p:nvPicPr>
        <p:blipFill>
          <a:blip r:embed="rId2"/>
          <a:stretch>
            <a:fillRect/>
          </a:stretch>
        </p:blipFill>
        <p:spPr>
          <a:xfrm>
            <a:off x="3429001" y="386582"/>
            <a:ext cx="4908176" cy="598732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Софья Ковалевская </a:t>
            </a:r>
            <a:endParaRPr lang="ru-RU" dirty="0"/>
          </a:p>
        </p:txBody>
      </p:sp>
      <p:sp>
        <p:nvSpPr>
          <p:cNvPr id="3" name="Содержимое 2"/>
          <p:cNvSpPr>
            <a:spLocks noGrp="1"/>
          </p:cNvSpPr>
          <p:nvPr>
            <p:ph idx="1"/>
          </p:nvPr>
        </p:nvSpPr>
        <p:spPr/>
        <p:txBody>
          <a:bodyPr/>
          <a:lstStyle/>
          <a:p>
            <a:pPr>
              <a:buNone/>
            </a:pPr>
            <a:r>
              <a:rPr lang="ru-RU" sz="3600" dirty="0" smtClean="0"/>
              <a:t>  </a:t>
            </a:r>
            <a:r>
              <a:rPr lang="ru-RU" sz="3600" dirty="0" smtClean="0"/>
              <a:t> Р</a:t>
            </a:r>
            <a:r>
              <a:rPr lang="ru-RU" sz="3600" dirty="0" smtClean="0"/>
              <a:t>усский</a:t>
            </a:r>
            <a:r>
              <a:rPr lang="ru-RU" sz="3600" dirty="0" smtClean="0"/>
              <a:t> </a:t>
            </a:r>
            <a:r>
              <a:rPr lang="ru-RU" sz="3600" dirty="0" smtClean="0"/>
              <a:t>математик </a:t>
            </a:r>
            <a:r>
              <a:rPr lang="ru-RU" sz="3600" dirty="0" smtClean="0"/>
              <a:t> и </a:t>
            </a:r>
            <a:r>
              <a:rPr lang="ru-RU" sz="3600" dirty="0" smtClean="0"/>
              <a:t>механик, </a:t>
            </a:r>
            <a:r>
              <a:rPr lang="ru-RU" sz="3600" dirty="0" smtClean="0"/>
              <a:t>с </a:t>
            </a:r>
            <a:r>
              <a:rPr lang="ru-RU" sz="3600" dirty="0" smtClean="0"/>
              <a:t>1889 года </a:t>
            </a:r>
            <a:r>
              <a:rPr lang="ru-RU" sz="3600" dirty="0" smtClean="0"/>
              <a:t> иностранный </a:t>
            </a:r>
            <a:r>
              <a:rPr lang="ru-RU" sz="3600" dirty="0" smtClean="0"/>
              <a:t>член-корреспондент Петербургской </a:t>
            </a:r>
            <a:r>
              <a:rPr lang="ru-RU" sz="3600" dirty="0" smtClean="0"/>
              <a:t>А</a:t>
            </a:r>
            <a:r>
              <a:rPr lang="ru-RU" sz="3600" dirty="0" smtClean="0"/>
              <a:t>кадемии наук . </a:t>
            </a:r>
            <a:r>
              <a:rPr lang="ru-RU" sz="3600" dirty="0" smtClean="0"/>
              <a:t>Первая в </a:t>
            </a:r>
            <a:r>
              <a:rPr lang="ru-RU" sz="3600" dirty="0" smtClean="0"/>
              <a:t>России </a:t>
            </a:r>
            <a:r>
              <a:rPr lang="ru-RU" sz="3600" dirty="0" smtClean="0"/>
              <a:t> и в </a:t>
            </a:r>
            <a:r>
              <a:rPr lang="ru-RU" sz="3600" dirty="0" smtClean="0"/>
              <a:t>Северной Европе </a:t>
            </a:r>
            <a:r>
              <a:rPr lang="ru-RU" sz="3600" dirty="0" smtClean="0"/>
              <a:t> женщина-профессор и первая в мире женщина — профессор математики (получившая ранее это звание </a:t>
            </a:r>
            <a:r>
              <a:rPr lang="ru-RU" sz="3600" dirty="0" smtClean="0"/>
              <a:t>Марья </a:t>
            </a:r>
            <a:r>
              <a:rPr lang="ru-RU" sz="3600" dirty="0" err="1" smtClean="0"/>
              <a:t>Аньези</a:t>
            </a:r>
            <a:r>
              <a:rPr lang="ru-RU" sz="3600" dirty="0" smtClean="0"/>
              <a:t> никогда не преподавала). Автор повести </a:t>
            </a:r>
            <a:r>
              <a:rPr lang="ru-RU" sz="3600" dirty="0" smtClean="0"/>
              <a:t>«Нигилистка» </a:t>
            </a:r>
            <a:r>
              <a:rPr lang="ru-RU" sz="3600" dirty="0" smtClean="0"/>
              <a:t>(1884) и «Воспоминания детства».</a:t>
            </a:r>
            <a:endParaRPr lang="ru-RU" sz="3600" dirty="0"/>
          </a:p>
        </p:txBody>
      </p:sp>
    </p:spTree>
  </p:cSld>
  <p:clrMapOvr>
    <a:masterClrMapping/>
  </p:clrMapOvr>
</p:sld>
</file>

<file path=ppt/theme/theme1.xml><?xml version="1.0" encoding="utf-8"?>
<a:theme xmlns:a="http://schemas.openxmlformats.org/drawingml/2006/main" name="8 марта  на презентацию">
  <a:themeElements>
    <a:clrScheme name="Оформление по умолчанию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FFCC99"/>
      </a:folHlink>
    </a:clrScheme>
    <a:fontScheme name="Оформление по умолчанию">
      <a:majorFont>
        <a:latin typeface="Times New Roman"/>
        <a:ea typeface=""/>
        <a:cs typeface="Times New Roman"/>
      </a:majorFont>
      <a:minorFont>
        <a:latin typeface="Times New Roman"/>
        <a:ea typeface=""/>
        <a:cs typeface="Times New Roma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22B00"/>
        </a:hlink>
        <a:folHlink>
          <a:srgbClr val="FFA953"/>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FF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8 марта  на презентацию</Template>
  <TotalTime>83</TotalTime>
  <Words>205</Words>
  <Application>Microsoft Office PowerPoint</Application>
  <PresentationFormat>Произвольный</PresentationFormat>
  <Paragraphs>16</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8 марта  на презентацию</vt:lpstr>
      <vt:lpstr>Медиа-игра  «Великие женщины России»</vt:lpstr>
      <vt:lpstr>Слайд 2</vt:lpstr>
      <vt:lpstr>                                                     Дочь великого князя Суздальского Дмитрия Константиновича, а так же жена великого князя Московского Дмитрия Ивановича, более известного как Дмитрий Донской. Её выдали замуж в 13 лет, её супругу на тот момент было 15. Этот брак стал залогом прекращения междоусобной борьбы Московского и Суздальско-Нижегородского княжеств. Вместе они счастливо прожили 22 года. А когда в 1389 году Дмитрий Донской скончался, она фактически встала во главе Московского княжества, являясь блюстительницей престолонаследия среди сыновей. Она была одной из самых образованных женщин своей эпохи, строила храмы, а также защитила Москву и всю Русь от нашествия Тамерлана, сумев собрать ополчение. </vt:lpstr>
      <vt:lpstr>Слайд 4</vt:lpstr>
      <vt:lpstr>                  Анна Иоанновна </vt:lpstr>
      <vt:lpstr>Слайд 6</vt:lpstr>
      <vt:lpstr>Елизавета Петровна</vt:lpstr>
      <vt:lpstr>Слайд 8</vt:lpstr>
      <vt:lpstr> Екатерина II </vt:lpstr>
      <vt:lpstr>Слайд 10</vt:lpstr>
      <vt:lpstr>Валентина Владимировна Терешкова</vt:lpstr>
      <vt:lpstr>Слайд 12</vt:lpstr>
      <vt:lpstr>Евгения Медведева</vt:lpstr>
      <vt:lpstr>Слайд 14</vt:lpstr>
      <vt:lpstr>Софья Ковалевская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Медиа-игра  «Великие женщины России»</dc:title>
  <dc:creator>Glav</dc:creator>
  <cp:lastModifiedBy>РАВ</cp:lastModifiedBy>
  <cp:revision>11</cp:revision>
  <dcterms:created xsi:type="dcterms:W3CDTF">2019-02-28T15:19:10Z</dcterms:created>
  <dcterms:modified xsi:type="dcterms:W3CDTF">2019-03-04T10:37:55Z</dcterms:modified>
</cp:coreProperties>
</file>