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58" r:id="rId3"/>
    <p:sldId id="277" r:id="rId4"/>
    <p:sldId id="259" r:id="rId5"/>
    <p:sldId id="260" r:id="rId6"/>
    <p:sldId id="278" r:id="rId7"/>
    <p:sldId id="280" r:id="rId8"/>
    <p:sldId id="261" r:id="rId9"/>
    <p:sldId id="263" r:id="rId10"/>
    <p:sldId id="281" r:id="rId11"/>
    <p:sldId id="314" r:id="rId12"/>
    <p:sldId id="285" r:id="rId13"/>
    <p:sldId id="286" r:id="rId14"/>
    <p:sldId id="266" r:id="rId15"/>
    <p:sldId id="287" r:id="rId16"/>
    <p:sldId id="269" r:id="rId17"/>
    <p:sldId id="298" r:id="rId18"/>
    <p:sldId id="289" r:id="rId19"/>
    <p:sldId id="302" r:id="rId20"/>
    <p:sldId id="303" r:id="rId21"/>
    <p:sldId id="305" r:id="rId22"/>
    <p:sldId id="292" r:id="rId23"/>
    <p:sldId id="307" r:id="rId24"/>
    <p:sldId id="293" r:id="rId25"/>
    <p:sldId id="316" r:id="rId26"/>
    <p:sldId id="294" r:id="rId27"/>
    <p:sldId id="295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2" autoAdjust="0"/>
    <p:restoredTop sz="94622" autoAdjust="0"/>
  </p:normalViewPr>
  <p:slideViewPr>
    <p:cSldViewPr>
      <p:cViewPr varScale="1">
        <p:scale>
          <a:sx n="70" d="100"/>
          <a:sy n="70" d="100"/>
        </p:scale>
        <p:origin x="11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BAAD94-D16B-4DFD-9C76-C06BEB12DFAD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67086F-77EB-4483-9FF0-77A5A32E7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79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B4A4F7-84E0-47F5-BB7E-293FD291592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19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04D676-0730-4866-8CF0-B22E211F50C3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815EC-88F1-4AA3-BC3E-543E4937D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17E85-C460-4D6C-914A-344A1E4EFECD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3CE78-D4C7-47E2-80DA-A506EA951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0930F4-D757-488F-B63F-8A115FCFD27E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977990-01E3-4F6B-8E3F-AE1D14D93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3BACD-DECF-4731-B415-D52F720527FD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0A64F-4213-4A5E-AF63-2276F2A5F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14E8-B5BF-4DAA-91FB-0E9F0925E0C4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3A1BA-5DDC-429B-BEFB-CCB2BE6BA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ADC6E-CE07-4DDE-B82B-53DA8147E715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8B7E8-022B-49F9-B257-9B638759E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DF2A44-4DE7-4027-A638-7297644AE0F2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89C79F-8A18-427C-97BA-060DE9DA5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3FC99-420A-4303-8D0A-2975822988D7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1C9C6-7BB0-4A1C-87E1-7F128EAE0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906322-501E-48F2-B2C1-55A7B925B7C8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9C7238-9F09-4C29-9FC5-F28690E965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750B1-52F3-4AD0-BD52-72E0DB3DCD3F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B390E-08CA-4C76-8393-0DB5E0E13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EC592-C8E1-4943-8856-FD9C048D6378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2EA95-97EA-4AED-A2AA-7A765D6CD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5B041-CEB1-48A9-A0B4-E62639D5E593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3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11BCB-46FB-4D13-9BB8-A2EEE4F18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8A013D2-9D40-473A-92CE-3790BE8B1130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1F057B9-0C6E-4844-96F9-02A450070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2" r:id="rId2"/>
    <p:sldLayoutId id="2147483734" r:id="rId3"/>
    <p:sldLayoutId id="2147483731" r:id="rId4"/>
    <p:sldLayoutId id="2147483730" r:id="rId5"/>
    <p:sldLayoutId id="2147483729" r:id="rId6"/>
    <p:sldLayoutId id="2147483735" r:id="rId7"/>
    <p:sldLayoutId id="2147483728" r:id="rId8"/>
    <p:sldLayoutId id="2147483736" r:id="rId9"/>
    <p:sldLayoutId id="2147483727" r:id="rId10"/>
    <p:sldLayoutId id="2147483726" r:id="rId11"/>
    <p:sldLayoutId id="214748372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0735D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0735D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FFFF0B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FFFF0B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8FD1D3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E%D0%B4%D0%BE%D1%80%D0%BE%D0%B4" TargetMode="External"/><Relationship Id="rId2" Type="http://schemas.openxmlformats.org/officeDocument/2006/relationships/hyperlink" Target="https://ru.wikipedia.org/wiki/%D0%A3%D0%B3%D0%BB%D0%B5%D1%80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ru.wikipedia.org/wiki/%D0%9A%D0%B8%D1%81%D0%BB%D0%BE%D1%80%D0%BE%D0%B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8313" y="476250"/>
            <a:ext cx="8207375" cy="23764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Georgia" panose="02040502050405020303" pitchFamily="18" charset="0"/>
              </a:rPr>
              <a:t>Мясо под химическим микроскопом: Процессы, происходящие во время приготовления пищи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94363" y="3860800"/>
            <a:ext cx="3240087" cy="2160588"/>
          </a:xfrm>
        </p:spPr>
        <p:txBody>
          <a:bodyPr/>
          <a:lstStyle/>
          <a:p>
            <a:pPr marL="36513" algn="l" eaLnBrk="1" hangingPunct="1">
              <a:spcBef>
                <a:spcPct val="0"/>
              </a:spcBef>
            </a:pPr>
            <a:r>
              <a:rPr lang="ru-RU" sz="2400" smtClean="0">
                <a:solidFill>
                  <a:schemeClr val="tx1"/>
                </a:solidFill>
                <a:latin typeface="Georgia" pitchFamily="18" charset="0"/>
              </a:rPr>
              <a:t>Исполнитель: </a:t>
            </a:r>
            <a:endParaRPr lang="en-US" sz="2400" smtClean="0">
              <a:solidFill>
                <a:schemeClr val="tx1"/>
              </a:solidFill>
              <a:latin typeface="Georgia" pitchFamily="18" charset="0"/>
            </a:endParaRPr>
          </a:p>
          <a:p>
            <a:pPr marL="36513" algn="l" eaLnBrk="1" hangingPunct="1">
              <a:spcBef>
                <a:spcPct val="0"/>
              </a:spcBef>
            </a:pPr>
            <a:r>
              <a:rPr lang="ru-RU" sz="2400" smtClean="0">
                <a:solidFill>
                  <a:schemeClr val="tx1"/>
                </a:solidFill>
                <a:latin typeface="Georgia" pitchFamily="18" charset="0"/>
              </a:rPr>
              <a:t>Фаева Е.К.</a:t>
            </a:r>
            <a:endParaRPr lang="en-US" sz="2400" smtClean="0">
              <a:solidFill>
                <a:schemeClr val="tx1"/>
              </a:solidFill>
              <a:latin typeface="Georgia" pitchFamily="18" charset="0"/>
            </a:endParaRPr>
          </a:p>
          <a:p>
            <a:pPr marL="36513" algn="l" eaLnBrk="1" hangingPunct="1">
              <a:spcBef>
                <a:spcPct val="0"/>
              </a:spcBef>
            </a:pPr>
            <a:endParaRPr lang="ru-RU" sz="2400" smtClean="0">
              <a:solidFill>
                <a:schemeClr val="tx1"/>
              </a:solidFill>
              <a:latin typeface="Georgia" pitchFamily="18" charset="0"/>
            </a:endParaRPr>
          </a:p>
          <a:p>
            <a:pPr marL="36513" algn="l" eaLnBrk="1" hangingPunct="1">
              <a:spcBef>
                <a:spcPct val="0"/>
              </a:spcBef>
            </a:pPr>
            <a:r>
              <a:rPr lang="ru-RU" sz="2400" smtClean="0">
                <a:solidFill>
                  <a:schemeClr val="tx1"/>
                </a:solidFill>
                <a:latin typeface="Georgia" pitchFamily="18" charset="0"/>
              </a:rPr>
              <a:t>Научный руководитель: Миняева Т.В.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213100"/>
            <a:ext cx="5184775" cy="2916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475CA-1EEC-4F79-9B1E-C991E205BA1C}" type="slidenum">
              <a:rPr lang="ru-RU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4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Актуальность темы проекта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611188" y="1268413"/>
            <a:ext cx="7921625" cy="4897437"/>
          </a:xfrm>
        </p:spPr>
        <p:txBody>
          <a:bodyPr/>
          <a:lstStyle/>
          <a:p>
            <a:pPr eaLnBrk="1" hangingPunct="1"/>
            <a:r>
              <a:rPr lang="ru-RU" smtClean="0">
                <a:latin typeface="Georgia" pitchFamily="18" charset="0"/>
              </a:rPr>
              <a:t>В привычном нам ритме жизни мы хотим питаться:</a:t>
            </a:r>
          </a:p>
          <a:p>
            <a:pPr eaLnBrk="1" hangingPunct="1"/>
            <a:endParaRPr lang="ru-RU" smtClean="0">
              <a:latin typeface="Georgia" pitchFamily="18" charset="0"/>
            </a:endParaRPr>
          </a:p>
          <a:p>
            <a:pPr eaLnBrk="1" hangingPunct="1"/>
            <a:endParaRPr lang="ru-RU" smtClean="0">
              <a:latin typeface="Georgia" pitchFamily="18" charset="0"/>
            </a:endParaRPr>
          </a:p>
          <a:p>
            <a:pPr eaLnBrk="1" hangingPunct="1"/>
            <a:endParaRPr lang="ru-RU" smtClean="0">
              <a:latin typeface="Georgia" pitchFamily="18" charset="0"/>
            </a:endParaRPr>
          </a:p>
          <a:p>
            <a:pPr eaLnBrk="1" hangingPunct="1"/>
            <a:endParaRPr lang="ru-RU" smtClean="0">
              <a:latin typeface="Georgia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Georgia" pitchFamily="18" charset="0"/>
              </a:rPr>
              <a:t>Чтобы найти оптимальный рецепт удачного блюда, необходимо понимать химические</a:t>
            </a:r>
            <a:r>
              <a:rPr lang="ru-RU" smtClean="0">
                <a:latin typeface="Arial" charset="0"/>
              </a:rPr>
              <a:t> </a:t>
            </a:r>
            <a:r>
              <a:rPr lang="ru-RU" smtClean="0">
                <a:latin typeface="Georgia" pitchFamily="18" charset="0"/>
              </a:rPr>
              <a:t>процессы, происходящие во время приготовления пищи.</a:t>
            </a:r>
          </a:p>
          <a:p>
            <a:pPr eaLnBrk="1" hangingPunct="1"/>
            <a:endParaRPr lang="ru-RU" smtClean="0">
              <a:latin typeface="Georgia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7088" y="2492375"/>
            <a:ext cx="2232025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Правильно</a:t>
            </a:r>
          </a:p>
        </p:txBody>
      </p:sp>
      <p:sp>
        <p:nvSpPr>
          <p:cNvPr id="5" name="Овал 4"/>
          <p:cNvSpPr/>
          <p:nvPr/>
        </p:nvSpPr>
        <p:spPr>
          <a:xfrm>
            <a:off x="3419475" y="2492375"/>
            <a:ext cx="2305050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Быстро</a:t>
            </a:r>
          </a:p>
        </p:txBody>
      </p:sp>
      <p:sp>
        <p:nvSpPr>
          <p:cNvPr id="6" name="Овал 5"/>
          <p:cNvSpPr/>
          <p:nvPr/>
        </p:nvSpPr>
        <p:spPr>
          <a:xfrm>
            <a:off x="6084888" y="2501900"/>
            <a:ext cx="2159000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Вкусно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109B7-A07C-4212-AC17-7D8EE4074519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4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Актуальность темы проекта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684213" y="1196975"/>
            <a:ext cx="7848600" cy="4319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600" smtClean="0">
                <a:latin typeface="Georgia" pitchFamily="18" charset="0"/>
              </a:rPr>
              <a:t>Повысить уровень знаний в области биохимии.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latin typeface="Georgia" pitchFamily="18" charset="0"/>
              </a:rPr>
              <a:t>Приоткрыть завесу над химическими процессами, играющими важную роль в области кулинарной химии мясных блюд 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latin typeface="Georgia" pitchFamily="18" charset="0"/>
              </a:rPr>
              <a:t>Личный интерес- я </a:t>
            </a:r>
            <a:r>
              <a:rPr lang="ru-RU" sz="2600" b="1" smtClean="0">
                <a:latin typeface="Arial" charset="0"/>
              </a:rPr>
              <a:t>очень</a:t>
            </a:r>
            <a:r>
              <a:rPr lang="ru-RU" sz="2600" smtClean="0">
                <a:latin typeface="Georgia" pitchFamily="18" charset="0"/>
              </a:rPr>
              <a:t> люблю готовить! </a:t>
            </a:r>
          </a:p>
          <a:p>
            <a:pPr eaLnBrk="1" hangingPunct="1">
              <a:lnSpc>
                <a:spcPct val="90000"/>
              </a:lnSpc>
            </a:pPr>
            <a:endParaRPr lang="ru-RU" sz="2600" smtClean="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600" smtClean="0">
                <a:latin typeface="Georgia" pitchFamily="18" charset="0"/>
              </a:rPr>
              <a:t>                                </a:t>
            </a:r>
            <a:r>
              <a:rPr lang="en-US" sz="2600" smtClean="0">
                <a:latin typeface="Georgia" pitchFamily="18" charset="0"/>
              </a:rPr>
              <a:t>                      </a:t>
            </a:r>
            <a:endParaRPr lang="ru-RU" sz="2600" smtClean="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600" smtClean="0">
                <a:latin typeface="Georgia" pitchFamily="18" charset="0"/>
              </a:rPr>
              <a:t>   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600" smtClean="0">
                <a:latin typeface="Georgia" pitchFamily="18" charset="0"/>
              </a:rPr>
              <a:t>                                                         Особенно мясные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600" smtClean="0">
                <a:latin typeface="Georgia" pitchFamily="18" charset="0"/>
              </a:rPr>
              <a:t>                                                                         блюда…         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5508F-BD90-4A15-8425-C6ECDCFB61A4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 l="11551"/>
          <a:stretch/>
        </p:blipFill>
        <p:spPr bwMode="auto">
          <a:xfrm>
            <a:off x="1331913" y="3716338"/>
            <a:ext cx="3382962" cy="215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113" y="476250"/>
            <a:ext cx="7272337" cy="528955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sz="3600" b="1" dirty="0" smtClean="0">
                <a:solidFill>
                  <a:srgbClr val="F0735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Цели:</a:t>
            </a:r>
            <a:endParaRPr lang="en-US" sz="3600" b="1" dirty="0" smtClean="0">
              <a:solidFill>
                <a:srgbClr val="F0735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endParaRPr lang="ru-RU" sz="2000" dirty="0" smtClean="0">
              <a:latin typeface="Georgia" pitchFamily="18" charset="0"/>
            </a:endParaRPr>
          </a:p>
          <a:p>
            <a:pPr marL="0" indent="0" eaLnBrk="1" hangingPunct="1">
              <a:defRPr/>
            </a:pPr>
            <a:r>
              <a:rPr lang="ru-RU" dirty="0" smtClean="0">
                <a:latin typeface="Georgia" pitchFamily="18" charset="0"/>
              </a:rPr>
              <a:t>На примере мясных блюд понять, что происходит с продуктами питания в процессе их приготовления с химической точки зрения.</a:t>
            </a:r>
            <a:endParaRPr lang="en-US" dirty="0" smtClean="0">
              <a:latin typeface="Georgia" pitchFamily="18" charset="0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dirty="0" smtClean="0">
              <a:latin typeface="Georgia" pitchFamily="18" charset="0"/>
            </a:endParaRPr>
          </a:p>
          <a:p>
            <a:pPr marL="0" indent="0" eaLnBrk="1" hangingPunct="1">
              <a:defRPr/>
            </a:pPr>
            <a:r>
              <a:rPr lang="ru-RU" dirty="0" smtClean="0">
                <a:latin typeface="Georgia" pitchFamily="18" charset="0"/>
              </a:rPr>
              <a:t>Доказать, что знание органической химии является важным фактором для деятельности в кулинарной сфере.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06C61-E3D1-4AF2-8AEC-DF817C037D5F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8183563" cy="690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                        Задачи: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611188" y="1125538"/>
            <a:ext cx="8064500" cy="5111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600" smtClean="0">
                <a:latin typeface="Georgia" pitchFamily="18" charset="0"/>
              </a:rPr>
              <a:t>Изучить публицистическую и научную литературу в области биохимии и кулинарной химии применительно к выбранным блюдам.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600" smtClean="0"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latin typeface="Georgia" pitchFamily="18" charset="0"/>
              </a:rPr>
              <a:t>Составить обзор выбранных мясных продуктов с химической точки зрения, то есть разобрать на отдельные химические составляющие, проанализировать химические реакции, происходящие в процессе приготовления.</a:t>
            </a:r>
          </a:p>
          <a:p>
            <a:pPr eaLnBrk="1" hangingPunct="1">
              <a:lnSpc>
                <a:spcPct val="80000"/>
              </a:lnSpc>
            </a:pPr>
            <a:endParaRPr lang="ru-RU" sz="2600" smtClean="0"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latin typeface="Georgia" pitchFamily="18" charset="0"/>
              </a:rPr>
              <a:t>Приготовить выбранные блюда разными способами, описать и проанализировать происходящие изменения с химической точки зрения.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3F8458-290B-4766-8E40-C9A159D1CB43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183563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               </a:t>
            </a: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Этапы: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8370" name="Объект 2"/>
          <p:cNvSpPr>
            <a:spLocks noGrp="1"/>
          </p:cNvSpPr>
          <p:nvPr>
            <p:ph idx="1"/>
          </p:nvPr>
        </p:nvSpPr>
        <p:spPr>
          <a:xfrm>
            <a:off x="468313" y="1052513"/>
            <a:ext cx="8183562" cy="5113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Подбор и изучение литературы по заданной теме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Выбор видов мяса, рецептов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Работа с экспериментальными образцами блюд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Анализ процессов , происходящих во время приготовления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Создание письменного научно-практического отчета по работе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Создание презентации и доклада для широкой аудитории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Georgia" pitchFamily="18" charset="0"/>
              </a:rPr>
              <a:t>Подготовка и демонстрация образцов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4D52D0-8EAA-4730-8FFB-4C98E5A77573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51837" cy="10080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Кулинарная химия – </a:t>
            </a:r>
            <a:br>
              <a:rPr lang="ru-RU" sz="3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320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начало     исследований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68313" y="1412875"/>
          <a:ext cx="8183562" cy="1377315"/>
        </p:xfrm>
        <a:graphic>
          <a:graphicData uri="http://schemas.openxmlformats.org/drawingml/2006/table">
            <a:tbl>
              <a:tblPr/>
              <a:tblGrid>
                <a:gridCol w="4092575"/>
                <a:gridCol w="4090987"/>
              </a:tblGrid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Антуан Лоран Лавуазье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Юстус фон Либих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Франция, 18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Германия, 19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Установил зависимость качества мясного бульона от его плотности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Изобрел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“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мясной экстракт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”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, в наше время- бульонных кубиков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</a:tbl>
          </a:graphicData>
        </a:graphic>
      </p:graphicFrame>
      <p:sp>
        <p:nvSpPr>
          <p:cNvPr id="21520" name="AutoShape 2" descr="C:\Users\Kiddou\Downloads\%D1%8E%D1%81%D1%82%D1%83%D1%81 %D0%BB%D0%B8%D0%B1%D0%B8%D1%85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21521" name="AutoShape 4" descr="C:\Users\Kiddou\Downloads\%D1%8E%D1%81%D1%82%D1%83%D1%81 %D0%BB%D0%B8%D0%B1%D0%B8%D1%85.webp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21522" name="AutoShape 6" descr="C:\Users\Kiddou\Downloads\%D0%BB%D0%B0%D0%B2%D1%83%D0%B0%D0%B7%D1%8C%D0%B5.webp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21523" name="AutoShape 8" descr="ÑÑÑÑÑ Ð»Ð¸Ð±Ð¸Ñ.webp (213Ã320)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Verdana" pitchFamily="34" charset="0"/>
            </a:endParaRPr>
          </a:p>
        </p:txBody>
      </p:sp>
      <p:pic>
        <p:nvPicPr>
          <p:cNvPr id="2152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2852738"/>
            <a:ext cx="2305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2852738"/>
            <a:ext cx="23034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D8ADE-C94F-449D-B629-94A3C434BE9C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183562" cy="690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                       Выбор мяса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2530" name="Объект 2"/>
          <p:cNvSpPr>
            <a:spLocks noGrp="1"/>
          </p:cNvSpPr>
          <p:nvPr>
            <p:ph sz="half" idx="1"/>
          </p:nvPr>
        </p:nvSpPr>
        <p:spPr>
          <a:xfrm>
            <a:off x="539750" y="1125538"/>
            <a:ext cx="7993063" cy="1582737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latin typeface="Georgia" pitchFamily="18" charset="0"/>
              </a:rPr>
              <a:t>Под мясом понимается туша или часть туши, полученная от убоя скота и представляющая собой совокупность мышечной, жировой, соединительной и костной (или без нее) тканей.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E951C9-BD0A-47F9-9935-27ED762FCD90}" type="slidenum">
              <a:rPr lang="ru-RU"/>
              <a:pPr>
                <a:defRPr/>
              </a:pPr>
              <a:t>8</a:t>
            </a:fld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l="2692" t="4201" r="5810" b="43414"/>
          <a:stretch/>
        </p:blipFill>
        <p:spPr>
          <a:xfrm>
            <a:off x="2339975" y="2781300"/>
            <a:ext cx="4248150" cy="311467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9366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Научная часть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196975"/>
            <a:ext cx="712946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8093EC-86CA-401C-BE0F-C0D63ED1DB4F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920037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400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Белки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07988" y="5084763"/>
            <a:ext cx="8183562" cy="115252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sz="2600" smtClean="0">
                <a:latin typeface="Georgia" pitchFamily="18" charset="0"/>
              </a:rPr>
              <a:t>Белок- это природный полимер, состоящий из остатков различных аминокислот.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203575" y="1268413"/>
            <a:ext cx="531813" cy="423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3438" y="1412875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508625" y="1268413"/>
            <a:ext cx="53975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48792" y="1797571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Миоглобин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Запасающий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44520" y="2084908"/>
            <a:ext cx="2376265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Коллаген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Структурный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52380" y="1867598"/>
            <a:ext cx="2355287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Миозин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Структурный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51239-CDAC-4444-8664-077838195ADB}" type="slidenum">
              <a:rPr lang="ru-RU"/>
              <a:pPr>
                <a:defRPr/>
              </a:pPr>
              <a:t>10</a:t>
            </a:fld>
            <a:endParaRPr lang="ru-RU"/>
          </a:p>
        </p:txBody>
      </p:sp>
      <p:pic>
        <p:nvPicPr>
          <p:cNvPr id="3074" name="Picture 2" descr="https://scienceofpd.files.wordpress.com/2017/09/peptides-vs-proteins-1.png?w=830"/>
          <p:cNvPicPr>
            <a:picLocks noChangeAspect="1" noChangeArrowheads="1"/>
          </p:cNvPicPr>
          <p:nvPr/>
        </p:nvPicPr>
        <p:blipFill rotWithShape="1">
          <a:blip r:embed="rId2"/>
          <a:srcRect t="5727"/>
          <a:stretch/>
        </p:blipFill>
        <p:spPr bwMode="auto">
          <a:xfrm>
            <a:off x="1258888" y="2997200"/>
            <a:ext cx="7183437" cy="2058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 bwMode="auto">
          <a:xfrm>
            <a:off x="395288" y="404813"/>
            <a:ext cx="8183562" cy="6477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Структура белка</a:t>
            </a:r>
          </a:p>
        </p:txBody>
      </p:sp>
      <p:pic>
        <p:nvPicPr>
          <p:cNvPr id="27650" name="Picture 2" descr="http://lib.znaimo.com.ua/tw_files2/urls_4/970/d-969668/969668_html_m59617dd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96975"/>
            <a:ext cx="7812087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7920037" cy="7207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Жиры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>
          <a:xfrm>
            <a:off x="468313" y="4005263"/>
            <a:ext cx="8183562" cy="2027237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latin typeface="Georgia" pitchFamily="18" charset="0"/>
              </a:rPr>
              <a:t>Жиры- сложные эфиры, образованные трехатомным спиртом глицерином и высшими жирными кислотами. Твердые жиры образованы предельными кислотами, жидкие- непредельными.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/>
          <a:srcRect b="13453"/>
          <a:stretch/>
        </p:blipFill>
        <p:spPr bwMode="auto">
          <a:xfrm>
            <a:off x="5476875" y="1271588"/>
            <a:ext cx="3097213" cy="2759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4A5B48-C093-49C0-95DD-3494B503DBA0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4098" name="Picture 2" descr="https://the-challenger.ru/wp-content/uploads/2015/08/shutterstock_272134073-800x440.jpg"/>
          <p:cNvPicPr>
            <a:picLocks noChangeAspect="1" noChangeArrowheads="1"/>
          </p:cNvPicPr>
          <p:nvPr/>
        </p:nvPicPr>
        <p:blipFill rotWithShape="1">
          <a:blip r:embed="rId3"/>
          <a:srcRect l="4087" r="4018"/>
          <a:stretch/>
        </p:blipFill>
        <p:spPr bwMode="auto">
          <a:xfrm>
            <a:off x="501650" y="1271588"/>
            <a:ext cx="4608513" cy="2759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35937" cy="64928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Углеводы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в составе мяса</a:t>
            </a:r>
          </a:p>
        </p:txBody>
      </p:sp>
      <p:sp>
        <p:nvSpPr>
          <p:cNvPr id="33794" name="Объект 2"/>
          <p:cNvSpPr>
            <a:spLocks noGrp="1"/>
          </p:cNvSpPr>
          <p:nvPr>
            <p:ph idx="1"/>
          </p:nvPr>
        </p:nvSpPr>
        <p:spPr>
          <a:xfrm>
            <a:off x="541338" y="4076700"/>
            <a:ext cx="8134350" cy="2016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100" b="1" smtClean="0">
                <a:latin typeface="Georgia" pitchFamily="18" charset="0"/>
              </a:rPr>
              <a:t>Гликоген</a:t>
            </a:r>
            <a:r>
              <a:rPr lang="ru-RU" sz="2100" smtClean="0">
                <a:latin typeface="Georgia" pitchFamily="18" charset="0"/>
              </a:rPr>
              <a:t> — полисахарид состава (</a:t>
            </a:r>
            <a:r>
              <a:rPr lang="ru-RU" sz="2100" b="1" u="sng" smtClean="0">
                <a:latin typeface="Georgia" pitchFamily="18" charset="0"/>
                <a:hlinkClick r:id="rId2" tooltip="Углерод"/>
              </a:rPr>
              <a:t>C</a:t>
            </a:r>
            <a:r>
              <a:rPr lang="ru-RU" sz="2100" baseline="-25000" smtClean="0">
                <a:latin typeface="Georgia" pitchFamily="18" charset="0"/>
              </a:rPr>
              <a:t>6</a:t>
            </a:r>
            <a:r>
              <a:rPr lang="ru-RU" sz="2100" b="1" u="sng" smtClean="0">
                <a:latin typeface="Georgia" pitchFamily="18" charset="0"/>
                <a:hlinkClick r:id="rId3" tooltip="Водород"/>
              </a:rPr>
              <a:t>H</a:t>
            </a:r>
            <a:r>
              <a:rPr lang="ru-RU" sz="2100" baseline="-25000" smtClean="0">
                <a:latin typeface="Georgia" pitchFamily="18" charset="0"/>
              </a:rPr>
              <a:t>10</a:t>
            </a:r>
            <a:r>
              <a:rPr lang="ru-RU" sz="2100" b="1" u="sng" smtClean="0">
                <a:latin typeface="Georgia" pitchFamily="18" charset="0"/>
                <a:hlinkClick r:id="rId4" tooltip="Кислород"/>
              </a:rPr>
              <a:t>O</a:t>
            </a:r>
            <a:r>
              <a:rPr lang="ru-RU" sz="2100" baseline="-25000" smtClean="0">
                <a:latin typeface="Georgia" pitchFamily="18" charset="0"/>
              </a:rPr>
              <a:t>5</a:t>
            </a:r>
            <a:r>
              <a:rPr lang="ru-RU" sz="2100" smtClean="0">
                <a:latin typeface="Georgia" pitchFamily="18" charset="0"/>
              </a:rPr>
              <a:t>)</a:t>
            </a:r>
            <a:r>
              <a:rPr lang="ru-RU" sz="2100" baseline="-25000" smtClean="0">
                <a:latin typeface="Georgia" pitchFamily="18" charset="0"/>
              </a:rPr>
              <a:t>n</a:t>
            </a:r>
            <a:r>
              <a:rPr lang="ru-RU" sz="2100" smtClean="0">
                <a:latin typeface="Georgia" pitchFamily="18" charset="0"/>
              </a:rPr>
              <a:t>, образованный остатками глюкозы, соединёнными связями α-1→4 (в местах разветвления — α-1→6). В клетках животных служит основным запасным углеводом и основной формой хранения глюкозы. Откладывается в виде гранул в цитоплазме в клетках многих типов (главным образом в клетках печени</a:t>
            </a:r>
            <a:r>
              <a:rPr lang="ru-RU" sz="2100" u="sng" smtClean="0">
                <a:latin typeface="Georgia" pitchFamily="18" charset="0"/>
              </a:rPr>
              <a:t> </a:t>
            </a:r>
            <a:r>
              <a:rPr lang="ru-RU" sz="2100" smtClean="0">
                <a:latin typeface="Georgia" pitchFamily="18" charset="0"/>
              </a:rPr>
              <a:t>и мышц).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1500" smtClean="0">
              <a:latin typeface="Georgia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338" y="1196975"/>
            <a:ext cx="3840162" cy="287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1196975"/>
            <a:ext cx="3816350" cy="287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762D6-73C6-484E-88F9-4A5A3B82779F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63" y="620713"/>
            <a:ext cx="8042275" cy="6270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Химические реакции в процессе приготовления мяса</a:t>
            </a:r>
          </a:p>
        </p:txBody>
      </p:sp>
      <p:sp>
        <p:nvSpPr>
          <p:cNvPr id="34818" name="Текст 3"/>
          <p:cNvSpPr>
            <a:spLocks noGrp="1"/>
          </p:cNvSpPr>
          <p:nvPr>
            <p:ph type="body" idx="2"/>
          </p:nvPr>
        </p:nvSpPr>
        <p:spPr>
          <a:xfrm>
            <a:off x="5435600" y="1052513"/>
            <a:ext cx="2971800" cy="4205287"/>
          </a:xfrm>
        </p:spPr>
        <p:txBody>
          <a:bodyPr/>
          <a:lstStyle/>
          <a:p>
            <a:pPr marL="17463" marR="0" eaLnBrk="1" hangingPunct="1">
              <a:spcBef>
                <a:spcPct val="0"/>
              </a:spcBef>
            </a:pPr>
            <a:r>
              <a:rPr lang="ru-RU" sz="2400" smtClean="0">
                <a:latin typeface="Georgia" pitchFamily="18" charset="0"/>
              </a:rPr>
              <a:t>Условия  протекания:</a:t>
            </a:r>
          </a:p>
          <a:p>
            <a:pPr marL="17463" marR="0" eaLnBrk="1" hangingPunct="1">
              <a:spcBef>
                <a:spcPct val="0"/>
              </a:spcBef>
              <a:buFont typeface="Arial" charset="0"/>
              <a:buChar char="•"/>
            </a:pPr>
            <a:r>
              <a:rPr lang="ru-RU" sz="2400" smtClean="0">
                <a:latin typeface="Georgia" pitchFamily="18" charset="0"/>
              </a:rPr>
              <a:t>Повышение температуры (от 30 градусов)</a:t>
            </a:r>
          </a:p>
          <a:p>
            <a:pPr marL="17463" marR="0" eaLnBrk="1" hangingPunct="1">
              <a:spcBef>
                <a:spcPct val="0"/>
              </a:spcBef>
              <a:buFont typeface="Arial" charset="0"/>
              <a:buChar char="•"/>
            </a:pPr>
            <a:r>
              <a:rPr lang="ru-RU" sz="2400" smtClean="0">
                <a:latin typeface="Georgia" pitchFamily="18" charset="0"/>
              </a:rPr>
              <a:t>Повышение кислотности среды</a:t>
            </a:r>
          </a:p>
          <a:p>
            <a:pPr marL="17463" marR="0" eaLnBrk="1" hangingPunct="1">
              <a:spcBef>
                <a:spcPct val="0"/>
              </a:spcBef>
              <a:buFont typeface="Arial" charset="0"/>
              <a:buChar char="•"/>
            </a:pPr>
            <a:r>
              <a:rPr lang="ru-RU" sz="2400" smtClean="0">
                <a:latin typeface="Georgia" pitchFamily="18" charset="0"/>
              </a:rPr>
              <a:t>Спирт </a:t>
            </a:r>
          </a:p>
          <a:p>
            <a:pPr marL="17463" marR="0" eaLnBrk="1" hangingPunct="1">
              <a:spcBef>
                <a:spcPct val="0"/>
              </a:spcBef>
              <a:buFont typeface="Arial" charset="0"/>
              <a:buChar char="•"/>
            </a:pPr>
            <a:r>
              <a:rPr lang="ru-RU" sz="2400" smtClean="0">
                <a:latin typeface="Georgia" pitchFamily="18" charset="0"/>
              </a:rPr>
              <a:t>Растирание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8313" y="1341438"/>
            <a:ext cx="4625975" cy="310832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4820" name="Прямоугольник 5"/>
          <p:cNvSpPr>
            <a:spLocks noChangeArrowheads="1"/>
          </p:cNvSpPr>
          <p:nvPr/>
        </p:nvSpPr>
        <p:spPr bwMode="auto">
          <a:xfrm>
            <a:off x="611188" y="4724400"/>
            <a:ext cx="79914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Georgia" pitchFamily="18" charset="0"/>
              </a:rPr>
              <a:t>Денатурация - процесс изменения вторичной, третичной и четвертичной структур белков под влиянием внешних факторов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D9A99-EDCB-4B97-975F-669BCF1370A7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33400"/>
            <a:ext cx="7416800" cy="5921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Реакция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Май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708400" y="4292600"/>
            <a:ext cx="4837113" cy="1657350"/>
          </a:xfrm>
        </p:spPr>
        <p:txBody>
          <a:bodyPr>
            <a:normAutofit/>
          </a:bodyPr>
          <a:lstStyle/>
          <a:p>
            <a:pPr marL="17463" marR="0" eaLnBrk="1" hangingPunct="1">
              <a:spcBef>
                <a:spcPct val="0"/>
              </a:spcBef>
              <a:defRPr/>
            </a:pPr>
            <a:r>
              <a:rPr lang="ru-RU" sz="2400" smtClean="0">
                <a:effectLst>
                  <a:outerShdw blurRad="38100" dist="38100" dir="2700000" algn="tl">
                    <a:srgbClr val="FFFFFF"/>
                  </a:outerShdw>
                </a:effectLst>
                <a:latin typeface="Georgia" pitchFamily="18" charset="0"/>
              </a:rPr>
              <a:t>Красно и темно-коричневый цвет и яркий, характерный запах – признаки протекания реакции.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125538"/>
            <a:ext cx="3040063" cy="374332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125538"/>
            <a:ext cx="4694238" cy="3160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E3712-ADB5-4506-8AE8-9BEB0A872BD0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5846" name="TextBox 4"/>
          <p:cNvSpPr txBox="1">
            <a:spLocks noChangeArrowheads="1"/>
          </p:cNvSpPr>
          <p:nvPr/>
        </p:nvSpPr>
        <p:spPr bwMode="auto">
          <a:xfrm>
            <a:off x="539750" y="4868863"/>
            <a:ext cx="31686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Луи Камилл Майяр, известный французский учёный и врач, 1878-1936.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183562" cy="7191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Схема протекания реакции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271588"/>
            <a:ext cx="3916363" cy="2417762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5EB5B-830E-4E47-8475-0E988C855889}" type="slidenum">
              <a:rPr lang="ru-RU"/>
              <a:pPr>
                <a:defRPr/>
              </a:pPr>
              <a:t>16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" y="1268413"/>
            <a:ext cx="3752850" cy="2420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275" y="3789363"/>
            <a:ext cx="3690938" cy="246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89363"/>
            <a:ext cx="3886200" cy="246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83562" cy="5762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Практическая часть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BA320-E4E1-4543-8AFB-24D44E70FC25}" type="slidenum">
              <a:rPr lang="ru-RU"/>
              <a:pPr>
                <a:defRPr/>
              </a:pPr>
              <a:t>17</a:t>
            </a:fld>
            <a:endParaRPr lang="ru-RU"/>
          </a:p>
        </p:txBody>
      </p:sp>
      <p:pic>
        <p:nvPicPr>
          <p:cNvPr id="38915" name="Picture 2" descr="http://refy.ru/images/112/1395177030_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9213" y="1473200"/>
            <a:ext cx="3479800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https://cf.ppt-online.org/files1/slide/r/rLGBkhp6x1ZuRCdlybP4XJI8HOUE5TewVmoSfQ/slide-28.jpg"/>
          <p:cNvPicPr>
            <a:picLocks noChangeAspect="1" noChangeArrowheads="1"/>
          </p:cNvPicPr>
          <p:nvPr/>
        </p:nvPicPr>
        <p:blipFill>
          <a:blip r:embed="rId3"/>
          <a:srcRect l="3258" t="25883" b="6902"/>
          <a:stretch>
            <a:fillRect/>
          </a:stretch>
        </p:blipFill>
        <p:spPr bwMode="auto">
          <a:xfrm>
            <a:off x="539750" y="1031875"/>
            <a:ext cx="4176713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https://pp.userapi.com/c851324/v851324148/10efb5/aYuVzY7HQDk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2124075" y="2997200"/>
            <a:ext cx="4824413" cy="2713038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0538" y="382588"/>
            <a:ext cx="8183562" cy="598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Маринады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2"/>
          </p:nvPr>
        </p:nvGraphicFramePr>
        <p:xfrm>
          <a:off x="539750" y="1125538"/>
          <a:ext cx="7992889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5"/>
                <a:gridCol w="2679141"/>
                <a:gridCol w="2577443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Georgia" panose="02040502050405020303" pitchFamily="18" charset="0"/>
                        </a:rPr>
                        <a:t>Терияки</a:t>
                      </a:r>
                      <a:endParaRPr lang="ru-RU" dirty="0" smtClean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eorgia" panose="02040502050405020303" pitchFamily="18" charset="0"/>
                        </a:rPr>
                        <a:t>Кефирный</a:t>
                      </a:r>
                      <a:r>
                        <a:rPr lang="ru-RU" baseline="0" dirty="0" smtClean="0">
                          <a:latin typeface="Georgia" panose="02040502050405020303" pitchFamily="18" charset="0"/>
                        </a:rPr>
                        <a:t> Маринад</a:t>
                      </a:r>
                      <a:endParaRPr lang="ru-RU" dirty="0" smtClean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eorgia" panose="02040502050405020303" pitchFamily="18" charset="0"/>
                        </a:rPr>
                        <a:t>Кисло-сладкий</a:t>
                      </a:r>
                      <a:r>
                        <a:rPr lang="ru-RU" baseline="0" dirty="0" smtClean="0">
                          <a:latin typeface="Georgia" panose="02040502050405020303" pitchFamily="18" charset="0"/>
                        </a:rPr>
                        <a:t> Маринад</a:t>
                      </a:r>
                      <a:endParaRPr lang="ru-RU" dirty="0" smtClean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1872208">
                <a:tc>
                  <a:txBody>
                    <a:bodyPr/>
                    <a:lstStyle/>
                    <a:p>
                      <a:r>
                        <a:rPr lang="en-US" dirty="0" smtClean="0"/>
                        <a:t>pH=3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pH=5.5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pH=4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0882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995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644900"/>
            <a:ext cx="2566987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5175" y="3644900"/>
            <a:ext cx="26638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644900"/>
            <a:ext cx="24479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A0472-1E8D-40FC-9D23-411D3D3C29BF}" type="slidenum">
              <a:rPr lang="ru-RU"/>
              <a:pPr>
                <a:defRPr/>
              </a:pPr>
              <a:t>18</a:t>
            </a:fld>
            <a:endParaRPr lang="ru-RU"/>
          </a:p>
        </p:txBody>
      </p:sp>
      <p:pic>
        <p:nvPicPr>
          <p:cNvPr id="3996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72275" y="1857375"/>
            <a:ext cx="1730375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6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12888" y="1844675"/>
            <a:ext cx="1679575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6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9263" y="1857375"/>
            <a:ext cx="16637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83562" cy="647700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</a:rPr>
              <a:t>Практическая часть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771" t="50650" r="63100" b="7739"/>
          <a:stretch/>
        </p:blipFill>
        <p:spPr>
          <a:xfrm>
            <a:off x="684213" y="1125538"/>
            <a:ext cx="3311525" cy="338455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76AA7-F68D-4331-8986-F9DA6D555B88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9338" y="1125538"/>
            <a:ext cx="3427412" cy="3392487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965" name="TextBox 10"/>
          <p:cNvSpPr txBox="1">
            <a:spLocks noChangeArrowheads="1"/>
          </p:cNvSpPr>
          <p:nvPr/>
        </p:nvSpPr>
        <p:spPr bwMode="auto">
          <a:xfrm>
            <a:off x="539750" y="4508500"/>
            <a:ext cx="81359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Курица в соусе Терияки (1 час), время жарки – 10 мин.</a:t>
            </a:r>
          </a:p>
          <a:p>
            <a:r>
              <a:rPr lang="ru-RU">
                <a:latin typeface="Georgia" pitchFamily="18" charset="0"/>
              </a:rPr>
              <a:t>Имеется корочка, мясо мягкое.</a:t>
            </a:r>
            <a:r>
              <a:rPr lang="en-US">
                <a:latin typeface="Georgia" pitchFamily="18" charset="0"/>
              </a:rPr>
              <a:t> </a:t>
            </a:r>
            <a:r>
              <a:rPr lang="ru-RU">
                <a:latin typeface="Georgia" pitchFamily="18" charset="0"/>
              </a:rPr>
              <a:t>Выдерживание в соусе в два раза уменьшает время жарки из-за предварительной денатурации. Происходит химическая и тепловая денатурация, протекает реакция Майяра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83562" cy="5762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</a:rPr>
              <a:t>Практическая часть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A08B78-1E42-4A88-93AF-AF71C6D2A15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678" t="52535" r="38309" b="4553"/>
          <a:stretch/>
        </p:blipFill>
        <p:spPr>
          <a:xfrm>
            <a:off x="900113" y="1196975"/>
            <a:ext cx="2808287" cy="338455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 l="34205" t="38213" r="34947"/>
          <a:stretch/>
        </p:blipFill>
        <p:spPr bwMode="auto">
          <a:xfrm>
            <a:off x="5435600" y="1190625"/>
            <a:ext cx="2706688" cy="3384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1989" name="TextBox 7"/>
          <p:cNvSpPr txBox="1">
            <a:spLocks noChangeArrowheads="1"/>
          </p:cNvSpPr>
          <p:nvPr/>
        </p:nvSpPr>
        <p:spPr bwMode="auto">
          <a:xfrm>
            <a:off x="684213" y="4819650"/>
            <a:ext cx="78486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Georgia" pitchFamily="18" charset="0"/>
              </a:rPr>
              <a:t>Индейка в кисло-сладком соусе (1 час). Время  тушения – 7 мин.</a:t>
            </a:r>
          </a:p>
          <a:p>
            <a:r>
              <a:rPr lang="ru-RU" sz="2000">
                <a:latin typeface="Georgia" pitchFamily="18" charset="0"/>
              </a:rPr>
              <a:t>Мясо без характерной корочки, мягкое. Реакция Майяра не протекает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83562" cy="5762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</a:rPr>
              <a:t>Практическая часть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482" t="40170" b="5038"/>
          <a:stretch/>
        </p:blipFill>
        <p:spPr>
          <a:xfrm>
            <a:off x="684213" y="1196975"/>
            <a:ext cx="2447925" cy="2995613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FF1CD0-E9A3-41E5-9F91-FDCBECE6AE5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/>
          <a:srcRect l="64807" t="40021" r="3465"/>
          <a:stretch/>
        </p:blipFill>
        <p:spPr bwMode="auto">
          <a:xfrm>
            <a:off x="5580063" y="1196975"/>
            <a:ext cx="2657475" cy="2952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1042988" y="4410075"/>
            <a:ext cx="6794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Georgia" pitchFamily="18" charset="0"/>
              </a:rPr>
              <a:t>Курица в кефирном  (1 час). Время жарки – 8 мин.</a:t>
            </a:r>
          </a:p>
          <a:p>
            <a:r>
              <a:rPr lang="ru-RU" sz="2000">
                <a:latin typeface="Georgia" pitchFamily="18" charset="0"/>
              </a:rPr>
              <a:t>Мясо мягкое, легко жуется. Имеет золотистую корочку.</a:t>
            </a:r>
          </a:p>
          <a:p>
            <a:r>
              <a:rPr lang="ru-RU" sz="2000">
                <a:latin typeface="Georgia" pitchFamily="18" charset="0"/>
              </a:rPr>
              <a:t>Чья реакция??)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83562" cy="7921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Переход из коллагена в желатин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4724400"/>
            <a:ext cx="8183562" cy="1225550"/>
          </a:xfrm>
        </p:spPr>
        <p:txBody>
          <a:bodyPr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Georgia" panose="02040502050405020303" pitchFamily="18" charset="0"/>
              </a:rPr>
              <a:t>На втором фото также можно видеть образование белой пленки на мясе- процесс коагуляции.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/>
          <a:srcRect l="25688" r="3107"/>
          <a:stretch/>
        </p:blipFill>
        <p:spPr bwMode="auto">
          <a:xfrm>
            <a:off x="4643438" y="1341438"/>
            <a:ext cx="4021137" cy="317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/>
          <a:srcRect l="17028" r="12078"/>
          <a:stretch/>
        </p:blipFill>
        <p:spPr bwMode="auto">
          <a:xfrm>
            <a:off x="539750" y="1346200"/>
            <a:ext cx="3960813" cy="3170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F2061A-7121-4268-A5C5-B588B7B673EC}" type="slidenum">
              <a:rPr lang="ru-RU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183562" cy="9779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Исследования говядины</a:t>
            </a:r>
          </a:p>
        </p:txBody>
      </p:sp>
      <p:pic>
        <p:nvPicPr>
          <p:cNvPr id="55301" name="Picture 5" descr="20190414_111214"/>
          <p:cNvPicPr>
            <a:picLocks noChangeAspect="1" noChangeArrowheads="1"/>
          </p:cNvPicPr>
          <p:nvPr/>
        </p:nvPicPr>
        <p:blipFill rotWithShape="1">
          <a:blip r:embed="rId2"/>
          <a:srcRect b="10205"/>
          <a:stretch/>
        </p:blipFill>
        <p:spPr bwMode="auto">
          <a:xfrm>
            <a:off x="5003800" y="1052513"/>
            <a:ext cx="3168650" cy="4786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323850" y="1125538"/>
            <a:ext cx="45370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/>
              <a:t>Температура внутри образца в </a:t>
            </a:r>
          </a:p>
          <a:p>
            <a:r>
              <a:rPr lang="ru-RU" sz="2400"/>
              <a:t>разных участках имеет различные значения</a:t>
            </a:r>
          </a:p>
          <a:p>
            <a:r>
              <a:rPr lang="ru-RU" sz="2400"/>
              <a:t> (от 65°С до 80°С)</a:t>
            </a:r>
          </a:p>
          <a:p>
            <a:r>
              <a:rPr lang="ru-RU" sz="2400"/>
              <a:t> при температуре воды 95-96°С ,</a:t>
            </a:r>
          </a:p>
          <a:p>
            <a:r>
              <a:rPr lang="ru-RU" sz="2400"/>
              <a:t> что можно объяснить разным содержанием жира</a:t>
            </a:r>
          </a:p>
          <a:p>
            <a:r>
              <a:rPr lang="ru-RU" sz="2400"/>
              <a:t> в мясных тканях.</a:t>
            </a:r>
          </a:p>
          <a:p>
            <a:r>
              <a:rPr lang="ru-RU" sz="2400"/>
              <a:t> Время доведения до готовности составило 1ч 40 мин.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83562" cy="5762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Наши исследования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6082" name="Объект 4"/>
          <p:cNvSpPr>
            <a:spLocks noGrp="1"/>
          </p:cNvSpPr>
          <p:nvPr>
            <p:ph sz="half" idx="1"/>
          </p:nvPr>
        </p:nvSpPr>
        <p:spPr>
          <a:xfrm>
            <a:off x="539750" y="4868863"/>
            <a:ext cx="3932238" cy="93345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mtClean="0">
                <a:latin typeface="Georgia" pitchFamily="18" charset="0"/>
              </a:rPr>
              <a:t>Проверка на образование желатина</a:t>
            </a:r>
          </a:p>
        </p:txBody>
      </p:sp>
      <p:sp>
        <p:nvSpPr>
          <p:cNvPr id="46083" name="Объект 5"/>
          <p:cNvSpPr>
            <a:spLocks noGrp="1"/>
          </p:cNvSpPr>
          <p:nvPr>
            <p:ph sz="half" idx="2"/>
          </p:nvPr>
        </p:nvSpPr>
        <p:spPr>
          <a:xfrm>
            <a:off x="4729163" y="4868863"/>
            <a:ext cx="3930650" cy="9366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mtClean="0">
                <a:latin typeface="Georgia" pitchFamily="18" charset="0"/>
              </a:rPr>
              <a:t>Качественная реакция на глицерин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/>
          <a:srcRect t="13182" b="22675"/>
          <a:stretch/>
        </p:blipFill>
        <p:spPr bwMode="auto">
          <a:xfrm>
            <a:off x="755650" y="1196975"/>
            <a:ext cx="3244850" cy="3500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/>
          <a:srcRect l="638" t="25734" r="-638" b="17526"/>
          <a:stretch/>
        </p:blipFill>
        <p:spPr bwMode="auto">
          <a:xfrm>
            <a:off x="4760913" y="1196975"/>
            <a:ext cx="3470275" cy="3500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F3CD3B-8000-4EDA-B188-60CD6E9B1669}" type="slidenum">
              <a:rPr lang="ru-RU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83562" cy="647700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</a:rPr>
              <a:t>Говядина в маринаде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78E272-1A5D-45D7-B571-5743EF0029A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/>
          <a:srcRect b="25411"/>
          <a:stretch/>
        </p:blipFill>
        <p:spPr>
          <a:xfrm>
            <a:off x="5435600" y="1268413"/>
            <a:ext cx="2476500" cy="3275012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/>
          <a:srcRect l="-349" t="12094" r="349" b="13233"/>
          <a:stretch/>
        </p:blipFill>
        <p:spPr>
          <a:xfrm>
            <a:off x="1116013" y="1268413"/>
            <a:ext cx="2468562" cy="3278187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7109" name="TextBox 5"/>
          <p:cNvSpPr txBox="1">
            <a:spLocks noChangeArrowheads="1"/>
          </p:cNvSpPr>
          <p:nvPr/>
        </p:nvSpPr>
        <p:spPr bwMode="auto">
          <a:xfrm>
            <a:off x="409575" y="4724400"/>
            <a:ext cx="8281988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Georgia" pitchFamily="18" charset="0"/>
              </a:rPr>
              <a:t>Мясо в кефирном маринаде требовало гораздо большего времени маринования (8-10 часов), время жарки – 30 минут.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83562" cy="5762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anose="02040502050405020303" pitchFamily="18" charset="0"/>
              </a:rPr>
              <a:t>Результаты работы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9154" name="Объект 2"/>
          <p:cNvSpPr>
            <a:spLocks noGrp="1"/>
          </p:cNvSpPr>
          <p:nvPr>
            <p:ph idx="1"/>
          </p:nvPr>
        </p:nvSpPr>
        <p:spPr>
          <a:xfrm>
            <a:off x="900113" y="1052513"/>
            <a:ext cx="7416800" cy="4321175"/>
          </a:xfrm>
        </p:spPr>
        <p:txBody>
          <a:bodyPr/>
          <a:lstStyle/>
          <a:p>
            <a:r>
              <a:rPr lang="ru-RU" sz="1600" smtClean="0">
                <a:latin typeface="Georgia" pitchFamily="18" charset="0"/>
              </a:rPr>
              <a:t> Осуществлен подбор и анализ научной и публицистической литературы по теме работы.</a:t>
            </a:r>
          </a:p>
          <a:p>
            <a:pPr>
              <a:buFont typeface="Wingdings 2" pitchFamily="18" charset="2"/>
              <a:buNone/>
            </a:pPr>
            <a:endParaRPr lang="ru-RU" sz="1600" smtClean="0">
              <a:latin typeface="Georgia" pitchFamily="18" charset="0"/>
            </a:endParaRPr>
          </a:p>
          <a:p>
            <a:r>
              <a:rPr lang="ru-RU" sz="1600" smtClean="0">
                <a:latin typeface="Georgia" pitchFamily="18" charset="0"/>
              </a:rPr>
              <a:t>Подробно изучены теоретические разделы биоорганической химии, касающиеся белков, жиров и углеводов.</a:t>
            </a:r>
          </a:p>
          <a:p>
            <a:pPr>
              <a:buFont typeface="Wingdings 2" pitchFamily="18" charset="2"/>
              <a:buNone/>
            </a:pPr>
            <a:endParaRPr lang="ru-RU" sz="1600" smtClean="0">
              <a:latin typeface="Georgia" pitchFamily="18" charset="0"/>
            </a:endParaRPr>
          </a:p>
          <a:p>
            <a:r>
              <a:rPr lang="ru-RU" sz="1600" smtClean="0">
                <a:latin typeface="Georgia" pitchFamily="18" charset="0"/>
              </a:rPr>
              <a:t>Составлено печатное пособие, содержащее как теоретическую часть по биохимии мяса, так и возможные рецепты приготовления с описанием происходящих химических процессов. </a:t>
            </a:r>
          </a:p>
          <a:p>
            <a:pPr>
              <a:buFont typeface="Wingdings 2" pitchFamily="18" charset="2"/>
              <a:buNone/>
            </a:pPr>
            <a:endParaRPr lang="ru-RU" sz="1600" smtClean="0">
              <a:latin typeface="Georgia" pitchFamily="18" charset="0"/>
            </a:endParaRPr>
          </a:p>
          <a:p>
            <a:r>
              <a:rPr lang="ru-RU" sz="1600" smtClean="0">
                <a:latin typeface="Georgia" pitchFamily="18" charset="0"/>
              </a:rPr>
              <a:t>Разработано наглядное презентационное пособие для широкой аудитории.</a:t>
            </a:r>
          </a:p>
          <a:p>
            <a:pPr>
              <a:buFont typeface="Wingdings 2" pitchFamily="18" charset="2"/>
              <a:buNone/>
            </a:pPr>
            <a:endParaRPr lang="ru-RU" sz="1600" smtClean="0">
              <a:latin typeface="Georgia" pitchFamily="18" charset="0"/>
            </a:endParaRPr>
          </a:p>
          <a:p>
            <a:r>
              <a:rPr lang="ru-RU" sz="1600" smtClean="0">
                <a:latin typeface="Georgia" pitchFamily="18" charset="0"/>
              </a:rPr>
              <a:t>Приготовлены более 10 блюд из трех видов мяса, для каждого подобраны оптимальные рецепты.</a:t>
            </a:r>
          </a:p>
          <a:p>
            <a:pPr>
              <a:buFont typeface="Wingdings 2" pitchFamily="18" charset="2"/>
              <a:buNone/>
            </a:pPr>
            <a:endParaRPr lang="ru-RU" sz="1600" smtClean="0">
              <a:latin typeface="Georgia" pitchFamily="18" charset="0"/>
            </a:endParaRPr>
          </a:p>
          <a:p>
            <a:r>
              <a:rPr lang="ru-RU" sz="1600" smtClean="0">
                <a:latin typeface="Georgia" pitchFamily="18" charset="0"/>
              </a:rPr>
              <a:t>Доказано, что знание биоорганической химии важно для деятельности в кулинарной сфере.</a:t>
            </a:r>
          </a:p>
          <a:p>
            <a:pPr>
              <a:buFont typeface="Wingdings 2" pitchFamily="18" charset="2"/>
              <a:buNone/>
            </a:pPr>
            <a:r>
              <a:rPr lang="ru-RU" sz="1600" smtClean="0">
                <a:latin typeface="Georgia" pitchFamily="18" charset="0"/>
              </a:rPr>
              <a:t/>
            </a:r>
            <a:br>
              <a:rPr lang="ru-RU" sz="1600" smtClean="0">
                <a:latin typeface="Georgia" pitchFamily="18" charset="0"/>
              </a:rPr>
            </a:br>
            <a:endParaRPr lang="ru-RU" sz="1600" smtClean="0">
              <a:latin typeface="Georg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185D6-E24C-44B3-9951-86F54FE81169}" type="slidenum">
              <a:rPr lang="ru-RU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16824" cy="1440160"/>
          </a:xfrm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/>
        </p:spPr>
        <p:txBody>
          <a:bodyPr>
            <a:normAutofit fontScale="90000"/>
            <a:sp3d extrusionH="57150" contourW="6350" prstMaterial="metal">
              <a:bevelT w="69850" h="3810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Georgia" panose="02040502050405020303" pitchFamily="18" charset="0"/>
              </a:rPr>
              <a:t>  </a:t>
            </a:r>
            <a:r>
              <a:rPr lang="ru-RU" sz="4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Georgia" panose="02040502050405020303" pitchFamily="18" charset="0"/>
              </a:rPr>
              <a:t>Спасибо за внимание!!!</a:t>
            </a:r>
            <a:endParaRPr lang="ru-RU" sz="48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E09124-F1C0-478E-8AB7-CB3B9B8F784B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1793875" y="5449888"/>
            <a:ext cx="49069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Georgia" pitchFamily="18" charset="0"/>
              </a:rPr>
              <a:t>Отдельные благодарности…</a:t>
            </a:r>
          </a:p>
        </p:txBody>
      </p:sp>
      <p:pic>
        <p:nvPicPr>
          <p:cNvPr id="49158" name="Picture 6" descr="20190414_123832"/>
          <p:cNvPicPr>
            <a:picLocks noChangeAspect="1" noChangeArrowheads="1"/>
          </p:cNvPicPr>
          <p:nvPr/>
        </p:nvPicPr>
        <p:blipFill rotWithShape="1">
          <a:blip r:embed="rId2"/>
          <a:srcRect t="13102" b="10000"/>
          <a:stretch/>
        </p:blipFill>
        <p:spPr bwMode="auto">
          <a:xfrm>
            <a:off x="2987675" y="1628775"/>
            <a:ext cx="2879725" cy="3938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3215</TotalTime>
  <Words>757</Words>
  <Application>Microsoft Office PowerPoint</Application>
  <PresentationFormat>Экран (4:3)</PresentationFormat>
  <Paragraphs>151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Georgia</vt:lpstr>
      <vt:lpstr>Verdana</vt:lpstr>
      <vt:lpstr>Wingdings 2</vt:lpstr>
      <vt:lpstr>Аспект</vt:lpstr>
      <vt:lpstr>Мясо под химическим микроскопом: Процессы, происходящие во время приготовления пищи</vt:lpstr>
      <vt:lpstr>Актуальность темы проекта</vt:lpstr>
      <vt:lpstr>Актуальность темы проекта</vt:lpstr>
      <vt:lpstr>Презентация PowerPoint</vt:lpstr>
      <vt:lpstr>                        Задачи:</vt:lpstr>
      <vt:lpstr>                Этапы:</vt:lpstr>
      <vt:lpstr>Кулинарная химия –   начало     исследований </vt:lpstr>
      <vt:lpstr>                       Выбор мяса</vt:lpstr>
      <vt:lpstr>Научная часть</vt:lpstr>
      <vt:lpstr>Белки</vt:lpstr>
      <vt:lpstr>Структура белка</vt:lpstr>
      <vt:lpstr>Жиры</vt:lpstr>
      <vt:lpstr>Углеводы в составе мяса</vt:lpstr>
      <vt:lpstr>Химические реакции в процессе приготовления мяса</vt:lpstr>
      <vt:lpstr>Реакция Майяра</vt:lpstr>
      <vt:lpstr>Схема протекания реакции</vt:lpstr>
      <vt:lpstr>Практическая часть</vt:lpstr>
      <vt:lpstr>Маринады</vt:lpstr>
      <vt:lpstr>Практическая часть</vt:lpstr>
      <vt:lpstr>Практическая часть</vt:lpstr>
      <vt:lpstr>Практическая часть</vt:lpstr>
      <vt:lpstr>Переход из коллагена в желатин</vt:lpstr>
      <vt:lpstr>Исследования говядины</vt:lpstr>
      <vt:lpstr>Наши исследования</vt:lpstr>
      <vt:lpstr>Говядина в маринаде</vt:lpstr>
      <vt:lpstr>Результаты работы</vt:lpstr>
      <vt:lpstr>  Спасибо за внимание!!!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Еда под химическим микроскопом: Процессы, происходящие во время приготовления пищи</dc:title>
  <dc:creator>Kiddou</dc:creator>
  <cp:lastModifiedBy>Пользователь Windows</cp:lastModifiedBy>
  <cp:revision>98</cp:revision>
  <dcterms:created xsi:type="dcterms:W3CDTF">2019-04-01T16:00:05Z</dcterms:created>
  <dcterms:modified xsi:type="dcterms:W3CDTF">2020-01-19T10:53:31Z</dcterms:modified>
</cp:coreProperties>
</file>