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68" r:id="rId3"/>
    <p:sldId id="295" r:id="rId4"/>
    <p:sldId id="271" r:id="rId5"/>
    <p:sldId id="273" r:id="rId6"/>
    <p:sldId id="274" r:id="rId7"/>
    <p:sldId id="275" r:id="rId8"/>
    <p:sldId id="293" r:id="rId9"/>
    <p:sldId id="287" r:id="rId10"/>
    <p:sldId id="296" r:id="rId11"/>
    <p:sldId id="285" r:id="rId12"/>
    <p:sldId id="281" r:id="rId13"/>
    <p:sldId id="265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2CDBD-3B49-40FD-9B56-61682E1E7008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F82FE-B66B-483C-B490-12827FAA58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8136904" cy="194421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ПАРОНИМЫ И ИХ СМЕШЕНИЕ КАК ПОКАЗАТЕЛЬ  КУЛЬТУРЫ  РЕЧИ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3140968"/>
            <a:ext cx="4784576" cy="319276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Ученицы 10 класса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МАОУ СОШ №4  г. Абинска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Соловкиной А.О.</a:t>
            </a:r>
          </a:p>
          <a:p>
            <a:pPr algn="r"/>
            <a:endParaRPr lang="ru-RU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anastasiasolovkina@mail.ru</a:t>
            </a:r>
            <a:endParaRPr lang="ru-RU" sz="26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Руководитель: Щербак Т.Ф.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данной работы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паронимов и </a:t>
            </a:r>
            <a:r>
              <a:rPr lang="ru-RU" sz="28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8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смешения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культуру речи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860" y="1772816"/>
            <a:ext cx="8435280" cy="459540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300" u="sng" dirty="0" smtClean="0">
                <a:latin typeface="Times New Roman" pitchFamily="18" charset="0"/>
                <a:cs typeface="Times New Roman" pitchFamily="18" charset="0"/>
              </a:rPr>
              <a:t>Для достижения данной цели ставились </a:t>
            </a:r>
            <a:r>
              <a:rPr lang="ru-RU" sz="3300" b="1" u="sng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паронимы как источник  речевых ошибок, возникающих при их смешении.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анализ изучения паронимов в школьных программах.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особенности использования паронимов в средствах выразительности речи на примере художественной литературы.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словарик паронимов в помощь сдающим ОГЭ и ЕГЭ.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 учащихся  с правильным употреблением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паронимов и провести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 анкетирования.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"/>
          </a:xfrm>
        </p:spPr>
        <p:txBody>
          <a:bodyPr>
            <a:noAutofit/>
          </a:bodyPr>
          <a:lstStyle/>
          <a:p>
            <a:pPr algn="l"/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61206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предположить, что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смешение паронимов нарушает культуру речи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литературных источников,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разделов по изучению паронимов в учебниках русского языка различных авторов,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учащихся,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обработка результатов анкетирования,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тестов,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 словаря паронимов в картинках.</a:t>
            </a:r>
          </a:p>
        </p:txBody>
      </p:sp>
    </p:spTree>
    <p:extLst>
      <p:ext uri="{BB962C8B-B14F-4D97-AF65-F5344CB8AC3E}">
        <p14:creationId xmlns:p14="http://schemas.microsoft.com/office/powerpoint/2010/main" val="3851521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Литературные источники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338237"/>
            <a:ext cx="1563117" cy="2481139"/>
          </a:xfrm>
        </p:spPr>
      </p:pic>
      <p:pic>
        <p:nvPicPr>
          <p:cNvPr id="6" name="Рисунок 5" descr="IMG_09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9232" y="1325863"/>
            <a:ext cx="1870543" cy="242088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Рисунок 8" descr="IMG_09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340768"/>
            <a:ext cx="1494824" cy="231420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933056"/>
            <a:ext cx="1477682" cy="2381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75" y="4077072"/>
            <a:ext cx="1507054" cy="248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51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ПАРОНИМЫ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4"/>
            <a:ext cx="8507288" cy="1147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Глиняный кувши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349270"/>
            <a:ext cx="2342753" cy="2342753"/>
          </a:xfrm>
          <a:prstGeom prst="rect">
            <a:avLst/>
          </a:prstGeom>
        </p:spPr>
      </p:pic>
      <p:pic>
        <p:nvPicPr>
          <p:cNvPr id="5" name="Рисунок 4" descr="Глинистая почв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4099" y="4077072"/>
            <a:ext cx="2778831" cy="1656184"/>
          </a:xfrm>
          <a:prstGeom prst="rect">
            <a:avLst/>
          </a:prstGeom>
        </p:spPr>
      </p:pic>
      <p:pic>
        <p:nvPicPr>
          <p:cNvPr id="7" name="Рисунок 6" descr="венец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78833" y="1344898"/>
            <a:ext cx="3066149" cy="2445843"/>
          </a:xfrm>
          <a:prstGeom prst="rect">
            <a:avLst/>
          </a:prstGeom>
        </p:spPr>
      </p:pic>
      <p:pic>
        <p:nvPicPr>
          <p:cNvPr id="8" name="Рисунок 7" descr="венок2.jpg"/>
          <p:cNvPicPr>
            <a:picLocks noChangeAspect="1"/>
          </p:cNvPicPr>
          <p:nvPr/>
        </p:nvPicPr>
        <p:blipFill>
          <a:blip r:embed="rId5" cstate="print"/>
          <a:srcRect t="13251" b="15875"/>
          <a:stretch>
            <a:fillRect/>
          </a:stretch>
        </p:blipFill>
        <p:spPr>
          <a:xfrm>
            <a:off x="5514605" y="4095554"/>
            <a:ext cx="3216430" cy="17097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3608" y="580526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Глиняный - глинистый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28184" y="573325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Венец - венок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Паронимы подразделяются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словообразования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приставками (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вставить-поставить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приставок (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– тематика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приставкой и суффиксом (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 – подарок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None/>
            </a:pP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Разделяющиеся семантически 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слабо и  резко различимые смысловые оттенки 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гористый – горный, бедный – бедственный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None/>
            </a:pP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Распределяющиеся по частям речи.</a:t>
            </a:r>
          </a:p>
          <a:p>
            <a:pPr>
              <a:buNone/>
            </a:pP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Паронимические ряды могут быть: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Двучленными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(вечный – вековой)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Многочленными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(ветреный – ветряной – ветровой)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069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Смешение паронимов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3382" y="857909"/>
            <a:ext cx="5856809" cy="522822"/>
          </a:xfrm>
        </p:spPr>
        <p:txBody>
          <a:bodyPr>
            <a:normAutofit fontScale="25000" lnSpcReduction="20000"/>
          </a:bodyPr>
          <a:lstStyle/>
          <a:p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Искажает смысл высказывания</a:t>
            </a: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Адресат адресан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432638"/>
            <a:ext cx="1830218" cy="1278247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92069" y="2920526"/>
            <a:ext cx="4710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 лексическую норму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09917" y="3310569"/>
            <a:ext cx="67340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«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для доклада. </a:t>
            </a:r>
          </a:p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	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предоставится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возможность»</a:t>
            </a:r>
            <a:r>
              <a:rPr lang="ru-RU" sz="2000" dirty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9692" y="5873484"/>
            <a:ext cx="39464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>
              <a:buNone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Представить: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доставить, предъявить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кому-нибудь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выдвинуть, предложить, познакомить, изобразить, показать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22" y="4110736"/>
            <a:ext cx="2808312" cy="1728192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194558"/>
            <a:ext cx="2664296" cy="158417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851920" y="2232476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smtClean="0"/>
              <a:t>телеграмму отправил </a:t>
            </a:r>
            <a:r>
              <a:rPr lang="ru-RU" i="1" dirty="0" smtClean="0"/>
              <a:t>адресант</a:t>
            </a:r>
            <a:r>
              <a:rPr lang="ru-RU" dirty="0"/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14254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телеграмму отправил неизвестный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адресат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19915" y="5823995"/>
            <a:ext cx="3628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Предоставить: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обладать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распоряжаться,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чем-либо (доклад, справку,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ПАРОНИМЫ В ШКОЛЬНЫХ УЧЕБНИКАХ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896301"/>
              </p:ext>
            </p:extLst>
          </p:nvPr>
        </p:nvGraphicFramePr>
        <p:xfrm>
          <a:off x="611559" y="1124744"/>
          <a:ext cx="7992890" cy="49701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0360">
                  <a:extLst>
                    <a:ext uri="{9D8B030D-6E8A-4147-A177-3AD203B41FA5}">
                      <a16:colId xmlns:a16="http://schemas.microsoft.com/office/drawing/2014/main" val="2439172093"/>
                    </a:ext>
                  </a:extLst>
                </a:gridCol>
                <a:gridCol w="1209382">
                  <a:extLst>
                    <a:ext uri="{9D8B030D-6E8A-4147-A177-3AD203B41FA5}">
                      <a16:colId xmlns:a16="http://schemas.microsoft.com/office/drawing/2014/main" val="4150890214"/>
                    </a:ext>
                  </a:extLst>
                </a:gridCol>
                <a:gridCol w="1110995">
                  <a:extLst>
                    <a:ext uri="{9D8B030D-6E8A-4147-A177-3AD203B41FA5}">
                      <a16:colId xmlns:a16="http://schemas.microsoft.com/office/drawing/2014/main" val="2630971339"/>
                    </a:ext>
                  </a:extLst>
                </a:gridCol>
                <a:gridCol w="1110995">
                  <a:extLst>
                    <a:ext uri="{9D8B030D-6E8A-4147-A177-3AD203B41FA5}">
                      <a16:colId xmlns:a16="http://schemas.microsoft.com/office/drawing/2014/main" val="1905845495"/>
                    </a:ext>
                  </a:extLst>
                </a:gridCol>
                <a:gridCol w="1357398">
                  <a:extLst>
                    <a:ext uri="{9D8B030D-6E8A-4147-A177-3AD203B41FA5}">
                      <a16:colId xmlns:a16="http://schemas.microsoft.com/office/drawing/2014/main" val="380435788"/>
                    </a:ext>
                  </a:extLst>
                </a:gridCol>
                <a:gridCol w="1233760">
                  <a:extLst>
                    <a:ext uri="{9D8B030D-6E8A-4147-A177-3AD203B41FA5}">
                      <a16:colId xmlns:a16="http://schemas.microsoft.com/office/drawing/2014/main" val="2114058416"/>
                    </a:ext>
                  </a:extLst>
                </a:gridCol>
              </a:tblGrid>
              <a:tr h="8470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Учебник под редакцией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5 класс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6 класс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7 класс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8 класс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9 класс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558826"/>
                  </a:ext>
                </a:extLst>
              </a:tr>
              <a:tr h="7022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Количество </a:t>
                      </a:r>
                      <a:r>
                        <a:rPr lang="ru-RU" sz="2000" dirty="0" smtClean="0">
                          <a:effectLst/>
                        </a:rPr>
                        <a:t>упражнений, шт.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(количество паронимических пар в толковом словаре, шт.)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9401"/>
                  </a:ext>
                </a:extLst>
              </a:tr>
              <a:tr h="7331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Н.М. </a:t>
                      </a:r>
                      <a:r>
                        <a:rPr lang="ru-RU" sz="20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Шанского</a:t>
                      </a: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 (3)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985406"/>
                  </a:ext>
                </a:extLst>
              </a:tr>
              <a:tr h="699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М.М. </a:t>
                      </a:r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Разумовской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нет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5 (7)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3 (16)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нет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 (1)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920228"/>
                  </a:ext>
                </a:extLst>
              </a:tr>
              <a:tr h="940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С.И. </a:t>
                      </a:r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Львовой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5  (18)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6 (25)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7 (20)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11 (22)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6 (24)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101974"/>
                  </a:ext>
                </a:extLst>
              </a:tr>
              <a:tr h="1046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А.Д. </a:t>
                      </a:r>
                      <a:r>
                        <a:rPr lang="ru-RU" sz="20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Шмелёва</a:t>
                      </a:r>
                      <a:r>
                        <a:rPr lang="ru-RU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 (4)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3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865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783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учащихся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– класс – 16 чел, 9 класс – 12 чел, 10 класс – 35 чел, 11 класс – 18 чел.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Всего-81 учащихся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анкетирования</a:t>
            </a: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паронимы?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Необходимо ли изучать паронимы и почему?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Испытываете ли вы трудности в употреблении паронимов в речи?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 Назовите самые часто употребляемые паронимы?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  В каких случаях мы говорим (словосочетание):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Одеть – надеть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Практичный – практический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Предоставить – представить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Оплатить – заплатить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Экономный – экономичный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Исполнительный – исполнительский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Гуманизм – гуманность</a:t>
            </a:r>
          </a:p>
          <a:p>
            <a:pPr marL="514350" indent="-51435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 (положительных ответов)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%, 9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%, 10 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%, 11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820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учащихся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707777"/>
              </p:ext>
            </p:extLst>
          </p:nvPr>
        </p:nvGraphicFramePr>
        <p:xfrm>
          <a:off x="651074" y="1412776"/>
          <a:ext cx="8003231" cy="288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7876">
                  <a:extLst>
                    <a:ext uri="{9D8B030D-6E8A-4147-A177-3AD203B41FA5}">
                      <a16:colId xmlns:a16="http://schemas.microsoft.com/office/drawing/2014/main" val="4233238158"/>
                    </a:ext>
                  </a:extLst>
                </a:gridCol>
                <a:gridCol w="996871">
                  <a:extLst>
                    <a:ext uri="{9D8B030D-6E8A-4147-A177-3AD203B41FA5}">
                      <a16:colId xmlns:a16="http://schemas.microsoft.com/office/drawing/2014/main" val="3580153496"/>
                    </a:ext>
                  </a:extLst>
                </a:gridCol>
                <a:gridCol w="636319">
                  <a:extLst>
                    <a:ext uri="{9D8B030D-6E8A-4147-A177-3AD203B41FA5}">
                      <a16:colId xmlns:a16="http://schemas.microsoft.com/office/drawing/2014/main" val="1653834970"/>
                    </a:ext>
                  </a:extLst>
                </a:gridCol>
                <a:gridCol w="996871">
                  <a:extLst>
                    <a:ext uri="{9D8B030D-6E8A-4147-A177-3AD203B41FA5}">
                      <a16:colId xmlns:a16="http://schemas.microsoft.com/office/drawing/2014/main" val="3768413896"/>
                    </a:ext>
                  </a:extLst>
                </a:gridCol>
                <a:gridCol w="633750">
                  <a:extLst>
                    <a:ext uri="{9D8B030D-6E8A-4147-A177-3AD203B41FA5}">
                      <a16:colId xmlns:a16="http://schemas.microsoft.com/office/drawing/2014/main" val="1320510243"/>
                    </a:ext>
                  </a:extLst>
                </a:gridCol>
                <a:gridCol w="996871">
                  <a:extLst>
                    <a:ext uri="{9D8B030D-6E8A-4147-A177-3AD203B41FA5}">
                      <a16:colId xmlns:a16="http://schemas.microsoft.com/office/drawing/2014/main" val="519843245"/>
                    </a:ext>
                  </a:extLst>
                </a:gridCol>
                <a:gridCol w="628611">
                  <a:extLst>
                    <a:ext uri="{9D8B030D-6E8A-4147-A177-3AD203B41FA5}">
                      <a16:colId xmlns:a16="http://schemas.microsoft.com/office/drawing/2014/main" val="3333834644"/>
                    </a:ext>
                  </a:extLst>
                </a:gridCol>
                <a:gridCol w="996871">
                  <a:extLst>
                    <a:ext uri="{9D8B030D-6E8A-4147-A177-3AD203B41FA5}">
                      <a16:colId xmlns:a16="http://schemas.microsoft.com/office/drawing/2014/main" val="2500623680"/>
                    </a:ext>
                  </a:extLst>
                </a:gridCol>
                <a:gridCol w="619191">
                  <a:extLst>
                    <a:ext uri="{9D8B030D-6E8A-4147-A177-3AD203B41FA5}">
                      <a16:colId xmlns:a16="http://schemas.microsoft.com/office/drawing/2014/main" val="2844698504"/>
                    </a:ext>
                  </a:extLst>
                </a:gridCol>
              </a:tblGrid>
              <a:tr h="279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 кл. – 16 чел.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 кл. – 12 чел.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 кл. – 35 чел.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 кл. – 18 чел.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255825"/>
                  </a:ext>
                </a:extLst>
              </a:tr>
              <a:tr h="872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Признаки паронимов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Кол-во положит. ответов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Кол-во положит. ответов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Кол-во положит. ответов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Кол-во положит. ответов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257374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Однокоренные слова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6366578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Слова близкие по звучанию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18294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Слова разные по смыслу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94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423590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57200" y="4293096"/>
            <a:ext cx="8363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 учащегося на первый вопрос анкеты правильно ответили только 10 учащихся (56%) 11 класса, отметив все три признака паронимов. Причем в 8, 9 и 10 классах ни один ученик не назвал все три  признака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паронимов.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результате ни один не ответил правильно на первый вопрос.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1073" y="1043444"/>
            <a:ext cx="8003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Ответы учащихся на первый вопрос анкеты (Что такое паронимы?)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92506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14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5013176"/>
            <a:ext cx="370384" cy="288031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92216" y="1124744"/>
            <a:ext cx="4133144" cy="5124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рисункам и толковому словарю определите лексическое значение второго паронима.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1.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r>
              <a:rPr lang="ru-RU" dirty="0" smtClean="0"/>
              <a:t>1.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______________     -     Коренной</a:t>
            </a:r>
          </a:p>
          <a:p>
            <a:r>
              <a:rPr lang="ru-RU" i="1" dirty="0" smtClean="0"/>
              <a:t>2.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		</a:t>
            </a:r>
          </a:p>
          <a:p>
            <a:endParaRPr lang="ru-RU" dirty="0" smtClean="0"/>
          </a:p>
          <a:p>
            <a:r>
              <a:rPr lang="ru-RU" dirty="0" smtClean="0"/>
              <a:t>	  </a:t>
            </a:r>
          </a:p>
          <a:p>
            <a:r>
              <a:rPr lang="ru-RU" dirty="0" smtClean="0"/>
              <a:t>______________	-      Каменная</a:t>
            </a:r>
          </a:p>
          <a:p>
            <a:endParaRPr lang="ru-RU" i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0428"/>
            <a:ext cx="1872208" cy="115212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936" y="2346533"/>
            <a:ext cx="1827032" cy="112602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82" y="4149080"/>
            <a:ext cx="1944216" cy="14401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113076"/>
            <a:ext cx="1773368" cy="1476164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860032" y="274638"/>
            <a:ext cx="41148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Словарь паронимов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370756"/>
            <a:ext cx="1821691" cy="208823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Рисунок 1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201770"/>
            <a:ext cx="1875130" cy="158313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525696" y="377974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b="1" dirty="0"/>
              <a:t>ЦАРСТВЕННЫЙ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468683" y="5834659"/>
            <a:ext cx="2439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Царственное величие,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16736" y="6253742"/>
            <a:ext cx="2143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царственная осанка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525696" y="930611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ЦАРСКИЙ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81505" y="3455849"/>
            <a:ext cx="1671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dirty="0"/>
              <a:t>Царская власть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0194" cy="49006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паронимов в художественных текстах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509554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и впредь в нашей долгой судьбе гордость к нам идёт, как доныне. Я желаю тебе и себе – больше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гордости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меньше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гордыни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			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Ваншенкина </a:t>
            </a: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			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Гордость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чувство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собственного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достоинства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самоуважение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  <a:p>
            <a:pPr marL="0" indent="0">
              <a:buNone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marL="0" indent="0">
              <a:buNone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	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Гордыня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чрезмерно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	 высокое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мнение о себе,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	заносчивость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Гордость Ро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780928"/>
            <a:ext cx="2940830" cy="1944216"/>
          </a:xfrm>
          <a:prstGeom prst="rect">
            <a:avLst/>
          </a:prstGeom>
        </p:spPr>
      </p:pic>
      <p:pic>
        <p:nvPicPr>
          <p:cNvPr id="7" name="Рисунок 6" descr="гордыня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4149080"/>
            <a:ext cx="210555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42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976664"/>
          </a:xfrm>
        </p:spPr>
        <p:txBody>
          <a:bodyPr>
            <a:noAutofit/>
          </a:bodyPr>
          <a:lstStyle/>
          <a:p>
            <a:pPr lvl="0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группа речевых ошибок связана с малым словарным запасом, ошибками в выборе слова и его грамотным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использованием.</a:t>
            </a:r>
          </a:p>
          <a:p>
            <a:pPr lvl="0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учебников русского языка различных авторов следует, что изучению паронимов уделяется недостаточно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более раннего и полного изучения паронимов подтверждает проведённое анкетирование учащихся, из которого положительных ответов на знание паронимов в 11 классе больше чем в 8 классе на 36%.</a:t>
            </a:r>
          </a:p>
          <a:p>
            <a:pPr lvl="0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значимость работы заключается в том, что анализируя  сами паронимы, как языковое явление, а также их применение в речи,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отмечается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паронимов,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помогает усвоению и использованию в практической работе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Составлены  упражнения и задания на развитие навыков распознавания паронимов в тексте, составлены с ними словосочетания, а так же словарь паронимов  с пояснением рисунками и словосочетаниями.</a:t>
            </a:r>
          </a:p>
          <a:p>
            <a:pPr lvl="0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Проведенное исследование позволило подтвердить, что более раннее и полное изучение паронимов позволяет правильно их использовать, что является одним из условий речевой культуры.</a:t>
            </a:r>
          </a:p>
          <a:p>
            <a:pPr lvl="0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Выявленные результаты анкетирования учащихся 8-11 классов могут быть интересны школьным педагогам при формировании учебной программы.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Словарик паронимов в картинках может быть хорошим помощником в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встречающихся в нашей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паронимов.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СПАСИБО ЗА ВНИМАНИЕ!</a:t>
            </a:r>
            <a:endParaRPr lang="ru-RU" sz="44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580299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anastasiasolovkina@mail.ru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5834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2880</TotalTime>
  <Words>816</Words>
  <Application>Microsoft Office PowerPoint</Application>
  <PresentationFormat>Экран (4:3)</PresentationFormat>
  <Paragraphs>205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Comic Sans MS</vt:lpstr>
      <vt:lpstr>Times New Roman</vt:lpstr>
      <vt:lpstr>Тема Office</vt:lpstr>
      <vt:lpstr>ПАРОНИМЫ И ИХ СМЕШЕНИЕ КАК ПОКАЗАТЕЛЬ  КУЛЬТУРЫ  РЕЧИ</vt:lpstr>
      <vt:lpstr>Цель данной работы: Установить влияние паронимов и их смешения на культуру речи</vt:lpstr>
      <vt:lpstr>Презентация PowerPoint</vt:lpstr>
      <vt:lpstr>Литературные источники</vt:lpstr>
      <vt:lpstr>ПАРОНИМЫ</vt:lpstr>
      <vt:lpstr>Паронимы подразделяются:</vt:lpstr>
      <vt:lpstr>Смешение паронимов</vt:lpstr>
      <vt:lpstr>ПАРОНИМЫ В ШКОЛЬНЫХ УЧЕБНИКАХ</vt:lpstr>
      <vt:lpstr>Анкетирование учащихся</vt:lpstr>
      <vt:lpstr>Анкетирование учащихся</vt:lpstr>
      <vt:lpstr>Задания </vt:lpstr>
      <vt:lpstr>Использование паронимов в художественных текстах </vt:lpstr>
      <vt:lpstr>ВЫВОДЫ: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Этимология слов-исключений из правил русской орфографии</dc:title>
  <dc:creator>1</dc:creator>
  <cp:lastModifiedBy>Максим</cp:lastModifiedBy>
  <cp:revision>227</cp:revision>
  <dcterms:created xsi:type="dcterms:W3CDTF">2016-01-02T16:28:06Z</dcterms:created>
  <dcterms:modified xsi:type="dcterms:W3CDTF">2020-02-18T14:28:21Z</dcterms:modified>
</cp:coreProperties>
</file>