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153400" cy="4191000"/>
          </a:xfrm>
        </p:spPr>
        <p:txBody>
          <a:bodyPr>
            <a:normAutofit fontScale="25000" lnSpcReduction="20000"/>
          </a:bodyPr>
          <a:lstStyle/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 </a:t>
            </a:r>
          </a:p>
          <a:p>
            <a:pPr fontAlgn="base"/>
            <a:r>
              <a:rPr lang="ru-RU" dirty="0" smtClean="0"/>
              <a:t> </a:t>
            </a:r>
          </a:p>
          <a:p>
            <a:pPr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7200" u="sng" dirty="0" smtClean="0">
                <a:latin typeface="Times New Roman" pitchFamily="18" charset="0"/>
                <a:cs typeface="Times New Roman" pitchFamily="18" charset="0"/>
              </a:rPr>
              <a:t>Тема исследования: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«Один день из школьной жизни пятиклассника в России и Канаде: общее и различия».</a:t>
            </a:r>
          </a:p>
          <a:p>
            <a:pPr fontAlgn="base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r"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r" fontAlgn="base"/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Ученика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 «а» класса</a:t>
            </a:r>
          </a:p>
          <a:p>
            <a:pPr algn="r" fontAlgn="base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Курамшина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Тимофея </a:t>
            </a:r>
          </a:p>
          <a:p>
            <a:pPr algn="r"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r" fontAlgn="base"/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Научный руководитель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учитель английского языка</a:t>
            </a:r>
          </a:p>
          <a:p>
            <a:pPr algn="r" fontAlgn="base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Дюкова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Алёна Сергеевна</a:t>
            </a:r>
          </a:p>
          <a:p>
            <a:pPr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Мурино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Муниципальное общеобразовательное бюджетное учреждение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Муринская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средняя общеобразовательная школа №3»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Цель исследования: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ru-RU" dirty="0" smtClean="0"/>
              <a:t>опоставление </a:t>
            </a:r>
            <a:r>
              <a:rPr lang="ru-RU" dirty="0" smtClean="0"/>
              <a:t>образовательных систем в разных странах и разработка плана лекций для обучающихся пятого класса о сходствах и различиях повседневной жизни России и Канады.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Задачи </a:t>
            </a:r>
            <a:r>
              <a:rPr lang="ru-RU" b="1" dirty="0" smtClean="0"/>
              <a:t>исследования: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ru-RU" dirty="0" smtClean="0"/>
              <a:t>– изучить литературу по проблеме исследования;</a:t>
            </a:r>
          </a:p>
          <a:p>
            <a:pPr fontAlgn="base">
              <a:buNone/>
            </a:pPr>
            <a:r>
              <a:rPr lang="ru-RU" dirty="0" smtClean="0"/>
              <a:t>– проанализировать образовательные системы  России и Канады;</a:t>
            </a:r>
          </a:p>
          <a:p>
            <a:pPr fontAlgn="base">
              <a:buNone/>
            </a:pPr>
            <a:r>
              <a:rPr lang="ru-RU" dirty="0" smtClean="0"/>
              <a:t>– выявить особенности образовательных систем данных стран.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Гипотеза: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Ш</a:t>
            </a:r>
            <a:r>
              <a:rPr lang="ru-RU" dirty="0" smtClean="0"/>
              <a:t>кольная </a:t>
            </a:r>
            <a:r>
              <a:rPr lang="ru-RU" dirty="0" smtClean="0"/>
              <a:t>жизнь пятиклассника в Канаде и России имеет свои сходства и различия, в связи с этим четкое осознание сходств и различий в школьной жизни пятиклассника поможет сформировать понятие культуры изучаемого языка.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Теоретическая часть</a:t>
            </a:r>
            <a:br>
              <a:rPr lang="ru-RU" dirty="0" smtClean="0"/>
            </a:br>
            <a:r>
              <a:rPr lang="ru-RU" dirty="0" smtClean="0"/>
              <a:t>(Система образования в России и Канаде)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838201" y="1828798"/>
          <a:ext cx="7238998" cy="3429001"/>
        </p:xfrm>
        <a:graphic>
          <a:graphicData uri="http://schemas.openxmlformats.org/drawingml/2006/table">
            <a:tbl>
              <a:tblPr/>
              <a:tblGrid>
                <a:gridCol w="2412747"/>
                <a:gridCol w="2412747"/>
                <a:gridCol w="2413504"/>
              </a:tblGrid>
              <a:tr h="3987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Критерии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Канада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Россия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4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latin typeface="Times New Roman"/>
                          <a:ea typeface="Calibri"/>
                          <a:cs typeface="Times New Roman"/>
                        </a:rPr>
                        <a:t>Начальное образование 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 классов (1-6)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 класса (1-4)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2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latin typeface="Times New Roman"/>
                          <a:ea typeface="Calibri"/>
                          <a:cs typeface="Times New Roman"/>
                        </a:rPr>
                        <a:t>Средняя школа 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 класса (7-8)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 классов (5-9)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2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latin typeface="Times New Roman"/>
                          <a:ea typeface="Calibri"/>
                          <a:cs typeface="Times New Roman"/>
                        </a:rPr>
                        <a:t>Старшая школа 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 класса (9-12)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 класса (10-11)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latin typeface="Times New Roman"/>
                          <a:ea typeface="Calibri"/>
                          <a:cs typeface="Times New Roman"/>
                        </a:rPr>
                        <a:t>Система оценивания 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Процентная (иногда буквенная)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Пятибалльная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758952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 smtClean="0"/>
              <a:t>Практическая часть</a:t>
            </a:r>
            <a:br>
              <a:rPr lang="ru-RU" dirty="0" smtClean="0"/>
            </a:br>
            <a:r>
              <a:rPr lang="ru-RU" dirty="0" smtClean="0"/>
              <a:t>(анализ систем образования России и Канады)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8503920" cy="4572000"/>
          </a:xfrm>
        </p:spPr>
        <p:txBody>
          <a:bodyPr/>
          <a:lstStyle/>
          <a:p>
            <a:pPr lvl="0" algn="ctr">
              <a:buNone/>
            </a:pPr>
            <a:r>
              <a:rPr lang="ru-RU" dirty="0" smtClean="0"/>
              <a:t>Школьный день в Торонто и в </a:t>
            </a:r>
            <a:r>
              <a:rPr lang="ru-RU" dirty="0" err="1" smtClean="0"/>
              <a:t>Мурино</a:t>
            </a:r>
            <a:r>
              <a:rPr lang="ru-RU" dirty="0" smtClean="0"/>
              <a:t> начинается в 9:00 утра. </a:t>
            </a:r>
          </a:p>
          <a:p>
            <a:endParaRPr lang="ru-RU" dirty="0"/>
          </a:p>
        </p:txBody>
      </p:sp>
      <p:pic>
        <p:nvPicPr>
          <p:cNvPr id="4" name="Рисунок 3" descr="image (1)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124200"/>
            <a:ext cx="3505200" cy="2296649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l="13529" t="11458" r="40000" b="35417"/>
          <a:stretch>
            <a:fillRect/>
          </a:stretch>
        </p:blipFill>
        <p:spPr bwMode="auto">
          <a:xfrm>
            <a:off x="4800600" y="3097192"/>
            <a:ext cx="3733800" cy="24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5800" y="5638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Школа в г. Торонто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5638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Школа в г. </a:t>
            </a:r>
            <a:r>
              <a:rPr lang="ru-RU" dirty="0" err="1" smtClean="0"/>
              <a:t>Мурино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 smtClean="0"/>
              <a:t>В Торонто в 5 классе ученик посещает 4-5 уроков. </a:t>
            </a:r>
            <a:endParaRPr lang="ru-RU" dirty="0" smtClean="0"/>
          </a:p>
          <a:p>
            <a:pPr lvl="0"/>
            <a:r>
              <a:rPr lang="ru-RU" dirty="0" smtClean="0"/>
              <a:t>Школьная </a:t>
            </a:r>
            <a:r>
              <a:rPr lang="ru-RU" dirty="0" smtClean="0"/>
              <a:t>программа </a:t>
            </a:r>
            <a:r>
              <a:rPr lang="ru-RU" dirty="0" smtClean="0"/>
              <a:t>в г. Торонто включает </a:t>
            </a:r>
            <a:r>
              <a:rPr lang="ru-RU" dirty="0" smtClean="0"/>
              <a:t>в себя следующие предметы: Английский, математика, французский, </a:t>
            </a:r>
            <a:r>
              <a:rPr lang="en-US" dirty="0" smtClean="0"/>
              <a:t>social study</a:t>
            </a:r>
            <a:r>
              <a:rPr lang="ru-RU" dirty="0" smtClean="0"/>
              <a:t> (предмет включает в себя историю и географию), наука и физическая </a:t>
            </a:r>
            <a:r>
              <a:rPr lang="ru-RU" dirty="0" smtClean="0"/>
              <a:t>культура.</a:t>
            </a:r>
          </a:p>
          <a:p>
            <a:pPr lvl="0"/>
            <a:r>
              <a:rPr lang="ru-RU" dirty="0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Мурино</a:t>
            </a:r>
            <a:r>
              <a:rPr lang="ru-RU" dirty="0" smtClean="0"/>
              <a:t> ученик 5 класса посещает 5-6 уроков. Школьная программа состоит из: английского языка, биологии, географии, изо, истории, литературы, математики, музыки, немецкого языка, ОДНКНР, родного языка, русского языка, технологии и физкультуры.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0108" t="13264" r="46010" b="25069"/>
          <a:stretch>
            <a:fillRect/>
          </a:stretch>
        </p:blipFill>
        <p:spPr bwMode="auto">
          <a:xfrm>
            <a:off x="3352800" y="3505200"/>
            <a:ext cx="2743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1600200"/>
            <a:ext cx="7848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 smtClean="0"/>
              <a:t>Как в Торонто, так и в </a:t>
            </a:r>
            <a:r>
              <a:rPr lang="ru-RU" sz="2800" dirty="0" err="1" smtClean="0"/>
              <a:t>Мурино</a:t>
            </a:r>
            <a:r>
              <a:rPr lang="ru-RU" sz="2800" dirty="0" smtClean="0"/>
              <a:t> урок длится 45 минут.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Ученики Торонто не носят домой </a:t>
            </a:r>
            <a:r>
              <a:rPr lang="ru-RU" dirty="0" smtClean="0"/>
              <a:t>учебники</a:t>
            </a:r>
            <a:endParaRPr lang="ru-RU" dirty="0" smtClean="0"/>
          </a:p>
          <a:p>
            <a:pPr lvl="0"/>
            <a:r>
              <a:rPr lang="ru-RU" dirty="0" smtClean="0"/>
              <a:t>В </a:t>
            </a:r>
            <a:r>
              <a:rPr lang="ru-RU" dirty="0" err="1" smtClean="0"/>
              <a:t>Мурино</a:t>
            </a:r>
            <a:r>
              <a:rPr lang="ru-RU" dirty="0" smtClean="0"/>
              <a:t> ученики носят в школу свои учебники, выданные библиотекой, и занимаются на уроках по ним.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Перемены в Торонто и в </a:t>
            </a:r>
            <a:r>
              <a:rPr lang="ru-RU" dirty="0" err="1" smtClean="0"/>
              <a:t>Мурино</a:t>
            </a:r>
            <a:r>
              <a:rPr lang="ru-RU" dirty="0" smtClean="0"/>
              <a:t> длятся 10-15 </a:t>
            </a:r>
            <a:r>
              <a:rPr lang="ru-RU" dirty="0" smtClean="0"/>
              <a:t>минут.</a:t>
            </a:r>
          </a:p>
          <a:p>
            <a:pPr lvl="0"/>
            <a:r>
              <a:rPr lang="ru-RU" dirty="0" smtClean="0"/>
              <a:t>В Торонто </a:t>
            </a:r>
            <a:r>
              <a:rPr lang="ru-RU" dirty="0" smtClean="0"/>
              <a:t>есть перерыв на обед и длится он 1 час (с 11:45 до 12:45). В </a:t>
            </a:r>
            <a:r>
              <a:rPr lang="ru-RU" dirty="0" err="1" smtClean="0"/>
              <a:t>Мурино</a:t>
            </a:r>
            <a:r>
              <a:rPr lang="ru-RU" dirty="0" smtClean="0"/>
              <a:t> ученику необходимо успеть пообедать или позавтракать на больших переменах.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В России ученики выполняют домашнее задание по учебнику или рабочим тетрадям, каждый день в конце урока им пишут на доске домашнее задание. </a:t>
            </a:r>
            <a:endParaRPr lang="ru-RU" dirty="0" smtClean="0"/>
          </a:p>
          <a:p>
            <a:pPr lvl="0"/>
            <a:r>
              <a:rPr lang="ru-RU" dirty="0" smtClean="0"/>
              <a:t>В </a:t>
            </a:r>
            <a:r>
              <a:rPr lang="ru-RU" dirty="0" smtClean="0"/>
              <a:t>Канаде учителя предоставляют домашнее задание по своему усмотрению. </a:t>
            </a:r>
          </a:p>
          <a:p>
            <a:endParaRPr lang="ru-RU" dirty="0"/>
          </a:p>
        </p:txBody>
      </p:sp>
      <p:pic>
        <p:nvPicPr>
          <p:cNvPr id="4" name="Рисунок 3" descr="d4b6aaa3-954b-4b66-bc1b-2b1364c0045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267200"/>
            <a:ext cx="1827213" cy="1978978"/>
          </a:xfrm>
          <a:prstGeom prst="rect">
            <a:avLst/>
          </a:prstGeom>
        </p:spPr>
      </p:pic>
      <p:pic>
        <p:nvPicPr>
          <p:cNvPr id="5" name="Рисунок 4" descr="82db0d27-710c-4bca-b25d-b7e554d0ddce.jpg"/>
          <p:cNvPicPr/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359459" y="3574742"/>
            <a:ext cx="1869196" cy="32541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5638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Домашнее задание в г. Торонто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После школы ребенок в России посещает дополнительные занятия или кружки, ходит к репетитору или на дополнительные секции, в Канаде дети ничем не отличаются и также посещают дополнительные секции и кружки.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План лекций: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Начальное </a:t>
            </a:r>
            <a:r>
              <a:rPr lang="ru-RU" dirty="0" smtClean="0"/>
              <a:t>образование в Канаде.</a:t>
            </a:r>
          </a:p>
          <a:p>
            <a:pPr lvl="0"/>
            <a:r>
              <a:rPr lang="ru-RU" dirty="0" smtClean="0"/>
              <a:t>Среднее образование в Канаде.</a:t>
            </a:r>
          </a:p>
          <a:p>
            <a:pPr lvl="0"/>
            <a:r>
              <a:rPr lang="ru-RU" dirty="0" smtClean="0"/>
              <a:t>Система оценивания в Канаде.</a:t>
            </a:r>
          </a:p>
          <a:p>
            <a:pPr lvl="0"/>
            <a:r>
              <a:rPr lang="ru-RU" dirty="0" smtClean="0"/>
              <a:t>Сходства и различия образования в Канаде и России.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dirty="0" smtClean="0"/>
          </a:p>
          <a:p>
            <a:pPr algn="ctr">
              <a:buNone/>
            </a:pPr>
            <a:endParaRPr lang="ru-RU" sz="4400" dirty="0" smtClean="0"/>
          </a:p>
          <a:p>
            <a:pPr algn="ctr">
              <a:buNone/>
            </a:pPr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421</Words>
  <Application>Microsoft Office PowerPoint</Application>
  <PresentationFormat>Экран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Муниципальное общеобразовательное бюджетное учреждение «Муринская средняя общеобразовательная школа №3» </vt:lpstr>
      <vt:lpstr>Цель исследования:</vt:lpstr>
      <vt:lpstr>    Задачи исследования: </vt:lpstr>
      <vt:lpstr>Гипотеза:</vt:lpstr>
      <vt:lpstr>Теоретическая часть (Система образования в России и Канаде) </vt:lpstr>
      <vt:lpstr>Практическая часть (анализ систем образования России и Канады) </vt:lpstr>
      <vt:lpstr>Слайд 7</vt:lpstr>
      <vt:lpstr>Слайд 8</vt:lpstr>
      <vt:lpstr>Слайд 9</vt:lpstr>
      <vt:lpstr>Слайд 10</vt:lpstr>
      <vt:lpstr>Слайд 11</vt:lpstr>
      <vt:lpstr>Слайд 12</vt:lpstr>
      <vt:lpstr>План лекций: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бюджетное учреждение «Муринская средняя общеобразовательная школа №3» </dc:title>
  <dc:creator>Аленка</dc:creator>
  <cp:lastModifiedBy>Аленка</cp:lastModifiedBy>
  <cp:revision>1</cp:revision>
  <dcterms:created xsi:type="dcterms:W3CDTF">2020-03-16T13:51:58Z</dcterms:created>
  <dcterms:modified xsi:type="dcterms:W3CDTF">2020-03-16T14:30:17Z</dcterms:modified>
</cp:coreProperties>
</file>