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67" r:id="rId3"/>
    <p:sldId id="268" r:id="rId4"/>
    <p:sldId id="271" r:id="rId5"/>
    <p:sldId id="276" r:id="rId6"/>
    <p:sldId id="272" r:id="rId7"/>
    <p:sldId id="274" r:id="rId8"/>
    <p:sldId id="273" r:id="rId9"/>
    <p:sldId id="269" r:id="rId10"/>
    <p:sldId id="270" r:id="rId11"/>
    <p:sldId id="275" r:id="rId12"/>
    <p:sldId id="27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113E4-2122-4288-8F38-ECDB84D8F3CF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A3D67-04F2-43E4-AA2F-9F4729D00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076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6600" y="1040725"/>
            <a:ext cx="98932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Охраняемые и редкие р</a:t>
            </a:r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астения окрестностей </a:t>
            </a:r>
          </a:p>
          <a:p>
            <a:pPr algn="ctr"/>
            <a:r>
              <a:rPr lang="ru-RU" sz="3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Кавголовского</a:t>
            </a:r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озера Ленинградской области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50117" y="3754735"/>
            <a:ext cx="3654911" cy="30777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dirty="0"/>
              <a:t>Работу выполнила</a:t>
            </a:r>
          </a:p>
          <a:p>
            <a:r>
              <a:rPr lang="ru-RU" dirty="0" smtClean="0"/>
              <a:t>Шалимова Дарья Александровна</a:t>
            </a:r>
          </a:p>
          <a:p>
            <a:r>
              <a:rPr lang="ru-RU" dirty="0" smtClean="0"/>
              <a:t>6а класс МОУ СОШ ЛЦО</a:t>
            </a:r>
          </a:p>
          <a:p>
            <a:endParaRPr lang="ru-RU" dirty="0" smtClean="0"/>
          </a:p>
          <a:p>
            <a:r>
              <a:rPr lang="ru-RU" dirty="0" smtClean="0"/>
              <a:t>Руководитель</a:t>
            </a:r>
            <a:endParaRPr lang="ru-RU" dirty="0"/>
          </a:p>
          <a:p>
            <a:r>
              <a:rPr lang="ru-RU" dirty="0"/>
              <a:t>Кузнецова Наталья Владимировна,</a:t>
            </a:r>
          </a:p>
          <a:p>
            <a:r>
              <a:rPr lang="ru-RU" dirty="0"/>
              <a:t>учитель химии, </a:t>
            </a:r>
            <a:r>
              <a:rPr lang="ru-RU" dirty="0" smtClean="0"/>
              <a:t>биологии</a:t>
            </a:r>
          </a:p>
          <a:p>
            <a:r>
              <a:rPr lang="ru-RU" dirty="0"/>
              <a:t>МОУ СОШ ЛЦО</a:t>
            </a:r>
          </a:p>
          <a:p>
            <a:endParaRPr lang="ru-RU" dirty="0" smtClean="0"/>
          </a:p>
          <a:p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51300" y="6089134"/>
            <a:ext cx="2552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Лесколово</a:t>
            </a:r>
            <a:endParaRPr lang="ru-RU" dirty="0" smtClean="0"/>
          </a:p>
          <a:p>
            <a:pPr algn="ctr"/>
            <a:r>
              <a:rPr lang="ru-RU" dirty="0" smtClean="0"/>
              <a:t>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681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3400" y="861084"/>
            <a:ext cx="8369300" cy="513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125"/>
              </a:spcAf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Лимитирующие факторы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Сбор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букетов из редких и охраняемых растений.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Множественные старые и новые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кострища.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Мусор на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охраняемой территории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заказника.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Вытаптывание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сминание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травяного покрова.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125"/>
              </a:spcAft>
            </a:pP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125"/>
              </a:spcAft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Меры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охраны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Разъяснительные мероприятия для населения и подрастающего поколения.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Необходим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 за численностью популяций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Агитационный материал о необходимости сохранения природного разнообразия растений и животных.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397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35100" y="952500"/>
            <a:ext cx="911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  <a:p>
            <a:pPr algn="ctr"/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виды растений и грибов, входящие в состав Красной книги отнесены к определенному классу.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Каждая группа редких и исчезающих растений необычайно важна и целью человека является не допустить присвоение какому-либо виду растений и грибов статуса «вероятно исчезнувшие». Для этого нужно принимать меры охраны биологических организмов.</a:t>
            </a:r>
          </a:p>
        </p:txBody>
      </p:sp>
    </p:spTree>
    <p:extLst>
      <p:ext uri="{BB962C8B-B14F-4D97-AF65-F5344CB8AC3E}">
        <p14:creationId xmlns:p14="http://schemas.microsoft.com/office/powerpoint/2010/main" val="2541812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174017"/>
            <a:ext cx="10364451" cy="159617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Литература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770194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Апарин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Б.Ф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Касаткина Г.А.,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Матинян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Н.Н., Сухачева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ЕЮ.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Красная книга почв Ленинградской области. 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2007, СПб.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Носков Г.А.,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Гагинская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А.Р. и др. Красная книга природы Ленинградской области. Т. 3. Животные 2002, СПб.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Носков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Г.А.,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Гагинская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А.Р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и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др.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Красная книга природы Ленинградской области. Том 2. Растения и грибы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2000,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СПб.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Фокин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Ю.В.,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Боч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М.С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и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др. Красная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книга природы Ленинградской области. Т. 1. Особо охраняемые природные территории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1999,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СПб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http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://www.botatlas.binran.ru/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http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://www.plantarium.ru/</a:t>
            </a:r>
          </a:p>
        </p:txBody>
      </p:sp>
    </p:spTree>
    <p:extLst>
      <p:ext uri="{BB962C8B-B14F-4D97-AF65-F5344CB8AC3E}">
        <p14:creationId xmlns:p14="http://schemas.microsoft.com/office/powerpoint/2010/main" val="1951614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101601"/>
            <a:ext cx="9588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812800"/>
            <a:ext cx="10058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Кавголовское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озеро считается одним из крупных водоемов Карельского перешейка. Оно находится в 22 км к северо-востоку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 Санкт-Петербурга 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территориально входит в состав Всеволожского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района ЛО.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За удивительную природную красоту, характеризующуюся живописными холмами, чередующимися с долинами и водоемами, эти края называют «Русской Швейцарией». Вдоль береговой линии раскинулись смешанные леса, характеризующиеся густой растительностью. Песчаные пляжи представлены неширокой, прерывистой полосой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Нами был выбран участок охраняемой зоны, прилегающий к южной части озера, граничащий с поселком </a:t>
            </a:r>
            <a:r>
              <a:rPr lang="ru-RU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Осельки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480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863600"/>
            <a:ext cx="4893733" cy="3670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932" y="3441700"/>
            <a:ext cx="4555067" cy="34163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2932" y="863600"/>
            <a:ext cx="5621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время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весенне-летнего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сезона 2020 года нами было проведено обследование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охраняемой территории с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целью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выявления редких и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охраняемых растений. 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70378" y="4533900"/>
            <a:ext cx="1959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 Neue"/>
              </a:rPr>
              <a:t>Фото оригинал</a:t>
            </a:r>
            <a:r>
              <a:rPr lang="en-US" dirty="0">
                <a:solidFill>
                  <a:srgbClr val="000000"/>
                </a:solidFill>
                <a:latin typeface="Helvetica Neue"/>
              </a:rPr>
              <a:t>.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8531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347" y="0"/>
            <a:ext cx="7182053" cy="53865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967" y="3848100"/>
            <a:ext cx="4064000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2" y="3917081"/>
            <a:ext cx="3921227" cy="29409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75099" y="5613400"/>
            <a:ext cx="3225799" cy="6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Helvetica Neue"/>
              </a:rPr>
              <a:t>Участок охраняемой зоны. Фото оригинал.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725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1.fotokto.ru/photo/full/559/55921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1110059"/>
            <a:ext cx="6270625" cy="416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73900" y="1110059"/>
            <a:ext cx="40767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Ландыш майский </a:t>
            </a:r>
            <a:endParaRPr lang="en-US" sz="2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a-Lat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Convallaria majalis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1753</a:t>
            </a:r>
          </a:p>
          <a:p>
            <a:endParaRPr lang="ru-RU" sz="24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известное цветковое растение, принадлежит к роду ландыш (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Convallaria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семейства лилейные (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Liliaceae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травянистый многолетник. Высота: 15-30 см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/>
              <a:t>Ландыш хорошо растёт на хорошо увлаженной опушке смешанном леса</a:t>
            </a:r>
            <a:r>
              <a:rPr lang="ru-RU" sz="2000" dirty="0" smtClean="0"/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/>
              <a:t> Нами отмечены несколько участков с зарослями растения.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5787" y="54069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82830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967264"/>
            <a:ext cx="4068721" cy="5424962"/>
          </a:xfrm>
          <a:prstGeom prst="rect">
            <a:avLst/>
          </a:prstGeom>
        </p:spPr>
      </p:pic>
      <p:pic>
        <p:nvPicPr>
          <p:cNvPr id="4" name="2020год 61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1350" y="1024277"/>
            <a:ext cx="3019471" cy="53679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6303" y="0"/>
            <a:ext cx="8128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i="1" dirty="0"/>
              <a:t>Platanthera </a:t>
            </a:r>
            <a:r>
              <a:rPr lang="it-IT" sz="2400" i="1" dirty="0" smtClean="0"/>
              <a:t>bifolia</a:t>
            </a:r>
            <a:r>
              <a:rPr lang="ru-RU" sz="2400" i="1" dirty="0" smtClean="0"/>
              <a:t> (</a:t>
            </a:r>
            <a:r>
              <a:rPr lang="en-US" sz="2400" i="1" dirty="0" smtClean="0"/>
              <a:t>L.) Rich.</a:t>
            </a:r>
            <a:r>
              <a:rPr lang="it-IT" sz="2400" cap="small" dirty="0"/>
              <a:t> (1817</a:t>
            </a:r>
            <a:r>
              <a:rPr lang="it-IT" sz="2400" cap="small" dirty="0" smtClean="0"/>
              <a:t>)</a:t>
            </a:r>
            <a:r>
              <a:rPr lang="ru-RU" sz="2400" cap="small" dirty="0" smtClean="0"/>
              <a:t> </a:t>
            </a:r>
            <a:r>
              <a:rPr lang="en-US" cap="small" dirty="0" smtClean="0"/>
              <a:t>—</a:t>
            </a:r>
            <a:r>
              <a:rPr lang="ru-RU" cap="small" dirty="0" smtClean="0"/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Helvetica Neue"/>
              </a:rPr>
              <a:t>любка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двулистная </a:t>
            </a:r>
            <a:endParaRPr lang="ru-RU" sz="2400" dirty="0" smtClean="0">
              <a:solidFill>
                <a:srgbClr val="000000"/>
              </a:solidFill>
              <a:latin typeface="Helvetica Neue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Helvetica Neue"/>
              </a:rPr>
              <a:t>или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ночная фиалка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6516" y="6468722"/>
            <a:ext cx="1959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Helvetica Neue"/>
              </a:rPr>
              <a:t>Фото оригинал</a:t>
            </a:r>
            <a:r>
              <a:rPr lang="en-US" dirty="0" smtClean="0">
                <a:solidFill>
                  <a:srgbClr val="000000"/>
                </a:solidFill>
                <a:latin typeface="Helvetica Neue"/>
              </a:rPr>
              <a:t>.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50250" y="924741"/>
            <a:ext cx="454175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Helvetica Neue"/>
              </a:rPr>
              <a:t>травянистый клубневый многолетник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семейства Орхидные. </a:t>
            </a:r>
            <a:endParaRPr lang="ru-RU" dirty="0"/>
          </a:p>
          <a:p>
            <a:pPr algn="just"/>
            <a:r>
              <a:rPr lang="ru-RU" sz="2000" dirty="0" smtClean="0"/>
              <a:t>Нами отмечены отдельные растения.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стебля 20-60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своему строению растение похоже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ятрышник.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простонародье ее называют по-разному: ночная фиалка, кукушкины слезки, ночные духи, полевой жасмин, бальзам дикий, любовный корень, ночная красавица, орхидея-бабочка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 привлекает бабочек и других насекомых, цветок опыляется бражниками.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592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coportal.info/wp-content/uploads/2018/11/Galerina-bolotnaya-544x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987033"/>
            <a:ext cx="5181600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8956" y="1110734"/>
            <a:ext cx="7584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>
                <a:solidFill>
                  <a:srgbClr val="000000"/>
                </a:solidFill>
                <a:latin typeface="GTWalsheimProBold"/>
              </a:rPr>
              <a:t>Галерина</a:t>
            </a:r>
            <a:r>
              <a:rPr lang="ru-RU" sz="2400" dirty="0">
                <a:solidFill>
                  <a:srgbClr val="000000"/>
                </a:solidFill>
                <a:latin typeface="GTWalsheimProBold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TWalsheimProBold"/>
              </a:rPr>
              <a:t>болотная </a:t>
            </a:r>
            <a:r>
              <a:rPr lang="en-US" sz="2400" i="1" dirty="0" err="1"/>
              <a:t>Galerina</a:t>
            </a:r>
            <a:r>
              <a:rPr lang="en-US" sz="2400" i="1" dirty="0"/>
              <a:t> </a:t>
            </a:r>
            <a:r>
              <a:rPr lang="en-US" sz="2400" i="1" dirty="0" err="1"/>
              <a:t>paludosa</a:t>
            </a:r>
            <a:r>
              <a:rPr lang="en-US" sz="2400" dirty="0"/>
              <a:t> </a:t>
            </a:r>
            <a:r>
              <a:rPr lang="en-US" sz="2400" cap="small" dirty="0" smtClean="0"/>
              <a:t>(Fr.) </a:t>
            </a:r>
            <a:r>
              <a:rPr lang="en-US" sz="2400" cap="small" dirty="0" err="1" smtClean="0"/>
              <a:t>Kuhner</a:t>
            </a:r>
            <a:r>
              <a:rPr lang="en-US" sz="2400" cap="small" dirty="0" smtClean="0"/>
              <a:t>, </a:t>
            </a:r>
            <a:r>
              <a:rPr lang="en-US" sz="2400" cap="small" dirty="0"/>
              <a:t>1935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05500" y="1987033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гриб из рода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Галерина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семейства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Гименогастровые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весьма распространенный на территории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гниющей разрушающейся древесине, предпочитая хвойные породы. Иногда гниющий древесный субстрат находится под слоем почвы, и тогда кажется, что плодовые тела растут прямо на земле.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Материал. Нами встречен под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хвойными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породами на моховой подушке из сфагнума небольшой группой.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плодоношения – с середины июня по октябрь – ноябрь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Ядовит.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805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85900"/>
            <a:ext cx="5994400" cy="4495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50337" y="831334"/>
            <a:ext cx="5690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40462"/>
                </a:solidFill>
                <a:latin typeface="Georgia" panose="02040502050405020303" pitchFamily="18" charset="0"/>
              </a:rPr>
              <a:t>Смолка клейкая </a:t>
            </a:r>
            <a:r>
              <a:rPr lang="ru-RU" sz="2400" b="1" dirty="0" smtClean="0">
                <a:solidFill>
                  <a:srgbClr val="040462"/>
                </a:solidFill>
                <a:latin typeface="Georgia" panose="02040502050405020303" pitchFamily="18" charset="0"/>
              </a:rPr>
              <a:t> </a:t>
            </a:r>
            <a:r>
              <a:rPr lang="en-US" sz="2400" b="1" dirty="0" err="1">
                <a:solidFill>
                  <a:srgbClr val="040462"/>
                </a:solidFill>
                <a:latin typeface="Georgia" panose="02040502050405020303" pitchFamily="18" charset="0"/>
              </a:rPr>
              <a:t>Viscária</a:t>
            </a:r>
            <a:r>
              <a:rPr lang="en-US" sz="2400" b="1" dirty="0">
                <a:solidFill>
                  <a:srgbClr val="040462"/>
                </a:solidFill>
                <a:latin typeface="Georgia" panose="02040502050405020303" pitchFamily="18" charset="0"/>
              </a:rPr>
              <a:t> </a:t>
            </a:r>
            <a:r>
              <a:rPr lang="en-US" sz="2400" b="1" dirty="0" err="1" smtClean="0">
                <a:solidFill>
                  <a:srgbClr val="040462"/>
                </a:solidFill>
                <a:latin typeface="Georgia" panose="02040502050405020303" pitchFamily="18" charset="0"/>
              </a:rPr>
              <a:t>vulgáris</a:t>
            </a:r>
            <a:endParaRPr lang="en-US" sz="2400" b="1" i="0" dirty="0">
              <a:solidFill>
                <a:srgbClr val="040462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53300" y="1485900"/>
            <a:ext cx="44577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40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Смолка клейкая, или Смолка </a:t>
            </a:r>
            <a:r>
              <a:rPr lang="ru-RU" sz="2000" dirty="0" smtClean="0">
                <a:solidFill>
                  <a:srgbClr val="040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обыкновенная — </a:t>
            </a:r>
            <a:r>
              <a:rPr lang="ru-RU" sz="2000" dirty="0">
                <a:solidFill>
                  <a:srgbClr val="040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двудольных цветковых </a:t>
            </a:r>
            <a:r>
              <a:rPr lang="ru-RU" sz="2000" dirty="0" smtClean="0">
                <a:solidFill>
                  <a:srgbClr val="040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растений семейства </a:t>
            </a:r>
            <a:r>
              <a:rPr lang="ru-RU" sz="2000" dirty="0">
                <a:solidFill>
                  <a:srgbClr val="040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Гвоздичные</a:t>
            </a:r>
            <a:r>
              <a:rPr lang="ru-RU" sz="2000" dirty="0" smtClean="0">
                <a:solidFill>
                  <a:srgbClr val="0404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стебле имеются небольшие узелки с клейкими веществом, за что и получило растение свое название. На протяжении многих лет лечебные свойства его широко используются в народной медицине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Материал. Отмечена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опушке смешанного участка леса отдельными группами.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320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0" y="901700"/>
            <a:ext cx="4238625" cy="5651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524" y="901700"/>
            <a:ext cx="2447926" cy="3962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52700" y="255369"/>
            <a:ext cx="7302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>
                <a:solidFill>
                  <a:srgbClr val="777777"/>
                </a:solidFill>
                <a:latin typeface="Arial" panose="020B0604020202020204" pitchFamily="34" charset="0"/>
              </a:rPr>
              <a:t>Пальчатокоренник</a:t>
            </a:r>
            <a:r>
              <a:rPr lang="ru-RU" dirty="0">
                <a:solidFill>
                  <a:srgbClr val="777777"/>
                </a:solidFill>
                <a:latin typeface="Arial" panose="020B0604020202020204" pitchFamily="34" charset="0"/>
              </a:rPr>
              <a:t> балтийский </a:t>
            </a:r>
            <a:r>
              <a:rPr lang="en-US" dirty="0" err="1">
                <a:solidFill>
                  <a:srgbClr val="777777"/>
                </a:solidFill>
                <a:latin typeface="Arial" panose="020B0604020202020204" pitchFamily="34" charset="0"/>
              </a:rPr>
              <a:t>Dactylorhiza</a:t>
            </a:r>
            <a:r>
              <a:rPr lang="en-US" dirty="0">
                <a:solidFill>
                  <a:srgbClr val="777777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777777"/>
                </a:solidFill>
                <a:latin typeface="Arial" panose="020B0604020202020204" pitchFamily="34" charset="0"/>
              </a:rPr>
              <a:t>baltica</a:t>
            </a:r>
            <a:r>
              <a:rPr lang="en-US" dirty="0">
                <a:solidFill>
                  <a:srgbClr val="777777"/>
                </a:solidFill>
                <a:latin typeface="Arial" panose="020B0604020202020204" pitchFamily="34" charset="0"/>
              </a:rPr>
              <a:t> (</a:t>
            </a:r>
            <a:r>
              <a:rPr lang="en-US" dirty="0" err="1">
                <a:solidFill>
                  <a:srgbClr val="777777"/>
                </a:solidFill>
                <a:latin typeface="Arial" panose="020B0604020202020204" pitchFamily="34" charset="0"/>
              </a:rPr>
              <a:t>Klinge</a:t>
            </a:r>
            <a:r>
              <a:rPr lang="en-US" dirty="0">
                <a:solidFill>
                  <a:srgbClr val="777777"/>
                </a:solidFill>
                <a:latin typeface="Arial" panose="020B0604020202020204" pitchFamily="34" charset="0"/>
              </a:rPr>
              <a:t>) </a:t>
            </a:r>
            <a:r>
              <a:rPr lang="en-US" dirty="0" err="1">
                <a:solidFill>
                  <a:srgbClr val="777777"/>
                </a:solidFill>
                <a:latin typeface="Arial" panose="020B0604020202020204" pitchFamily="34" charset="0"/>
              </a:rPr>
              <a:t>Nevski</a:t>
            </a:r>
            <a:endParaRPr lang="en-US" b="0" i="0" dirty="0">
              <a:solidFill>
                <a:srgbClr val="777777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50199" y="800100"/>
            <a:ext cx="424180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Категория статуса </a:t>
            </a:r>
            <a:r>
              <a:rPr lang="ru-RU" sz="2000" b="1" dirty="0">
                <a:solidFill>
                  <a:srgbClr val="333333"/>
                </a:solidFill>
                <a:latin typeface="Arial" panose="020B0604020202020204" pitchFamily="34" charset="0"/>
              </a:rPr>
              <a:t>редкости: </a:t>
            </a:r>
            <a:r>
              <a:rPr lang="ru-RU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2. </a:t>
            </a:r>
            <a:r>
              <a:rPr lang="ru-RU" sz="2000" dirty="0" smtClean="0"/>
              <a:t>Редкий </a:t>
            </a:r>
            <a:r>
              <a:rPr lang="ru-RU" sz="2000" dirty="0"/>
              <a:t>вид с дизъюнктивным ареалом, занесен в Красную книгу </a:t>
            </a:r>
            <a:r>
              <a:rPr lang="ru-RU" sz="2000" dirty="0" smtClean="0"/>
              <a:t>РФ.</a:t>
            </a:r>
          </a:p>
          <a:p>
            <a:pPr algn="just"/>
            <a:r>
              <a:rPr lang="ru-RU" sz="2000" dirty="0"/>
              <a:t>Многолетник высотой 30-60 см, цветки розовато-лиловые в колосовидном соцветии. Листья сверху пятнистые, продолговато-ланцетные, плоские, до 20 см длиной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Материал. Отмечен на сырых лугах на берегу водоема в сырых зарослях кустарников одиночными экземплярами.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43524" y="4956433"/>
            <a:ext cx="1959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 Neue"/>
              </a:rPr>
              <a:t>Фото оригинал</a:t>
            </a:r>
            <a:r>
              <a:rPr lang="en-US" dirty="0">
                <a:solidFill>
                  <a:srgbClr val="000000"/>
                </a:solidFill>
                <a:latin typeface="Helvetica Neue"/>
              </a:rPr>
              <a:t>.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96143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179</TotalTime>
  <Words>391</Words>
  <Application>Microsoft Office PowerPoint</Application>
  <PresentationFormat>Широкоэкранный</PresentationFormat>
  <Paragraphs>63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Georgia</vt:lpstr>
      <vt:lpstr>GTWalsheimProBold</vt:lpstr>
      <vt:lpstr>Helvetica Neue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Владимировна Харламова 2.15_1</dc:creator>
  <cp:lastModifiedBy>Наталья Владимировна Кузнецова 3.11</cp:lastModifiedBy>
  <cp:revision>26</cp:revision>
  <dcterms:created xsi:type="dcterms:W3CDTF">2021-02-10T05:09:35Z</dcterms:created>
  <dcterms:modified xsi:type="dcterms:W3CDTF">2021-02-20T05:36:14Z</dcterms:modified>
</cp:coreProperties>
</file>