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drawings/drawing1.xml" ContentType="application/vnd.openxmlformats-officedocument.drawingml.chartshap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377" r:id="rId6"/>
    <p:sldId id="324" r:id="rId7"/>
    <p:sldId id="264" r:id="rId8"/>
    <p:sldId id="281" r:id="rId9"/>
    <p:sldId id="266" r:id="rId10"/>
    <p:sldId id="282" r:id="rId11"/>
    <p:sldId id="268" r:id="rId12"/>
    <p:sldId id="269" r:id="rId13"/>
    <p:sldId id="325" r:id="rId14"/>
    <p:sldId id="313" r:id="rId15"/>
    <p:sldId id="323" r:id="rId16"/>
    <p:sldId id="314" r:id="rId17"/>
    <p:sldId id="319" r:id="rId18"/>
    <p:sldId id="383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0735" autoAdjust="0"/>
    <p:restoredTop sz="93190" autoAdjust="0"/>
  </p:normalViewPr>
  <p:slideViewPr>
    <p:cSldViewPr>
      <p:cViewPr>
        <p:scale>
          <a:sx n="66" d="100"/>
          <a:sy n="66" d="100"/>
        </p:scale>
        <p:origin x="-1620" y="-174"/>
      </p:cViewPr>
      <p:guideLst>
        <p:guide orient="horz" pos="2117"/>
        <p:guide pos="289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user\Desktop\&#1047;&#1099;&#1088;&#1103;&#1085;&#1086;&#1074;%20&#1069;\&#1044;&#1080;&#1072;&#1075;&#1088;&#1072;&#1084;&#1084;&#1072;%202%20&#1074;%20Microsoft%20Office%20Word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Лист3!$B$1</c:f>
              <c:strCache>
                <c:ptCount val="1"/>
                <c:pt idx="0">
                  <c:v>Плита №1</c:v>
                </c:pt>
              </c:strCache>
            </c:strRef>
          </c:tx>
          <c:spPr>
            <a:ln w="28575" cap="rnd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</a:ln>
          </c:spPr>
          <c:marker>
            <c:spPr>
              <a:ln w="9525" cap="flat" cmpd="sng" algn="ctr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</a:ln>
            </c:spPr>
          </c:marker>
          <c:dLbls>
            <c:delete val="1"/>
          </c:dLbls>
          <c:cat>
            <c:numRef>
              <c:f>{10,20,30,40,50,60,70,80,90,100,110,120,130,140,150,160}</c:f>
              <c:numCache>
                <c:formatCode>General</c:formatCode>
                <c:ptCount val="16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  <c:pt idx="10">
                  <c:v>110</c:v>
                </c:pt>
                <c:pt idx="11">
                  <c:v>120</c:v>
                </c:pt>
                <c:pt idx="12">
                  <c:v>130</c:v>
                </c:pt>
                <c:pt idx="13">
                  <c:v>140</c:v>
                </c:pt>
                <c:pt idx="14">
                  <c:v>150</c:v>
                </c:pt>
                <c:pt idx="15">
                  <c:v>160</c:v>
                </c:pt>
              </c:numCache>
            </c:numRef>
          </c:cat>
          <c:val>
            <c:numRef>
              <c:f>Лист3!$B$2:$B$16</c:f>
              <c:numCache>
                <c:formatCode>General</c:formatCode>
                <c:ptCount val="15"/>
                <c:pt idx="0">
                  <c:v>98</c:v>
                </c:pt>
                <c:pt idx="1">
                  <c:v>77.5</c:v>
                </c:pt>
                <c:pt idx="2">
                  <c:v>66</c:v>
                </c:pt>
                <c:pt idx="3">
                  <c:v>57.5</c:v>
                </c:pt>
                <c:pt idx="4">
                  <c:v>50.5</c:v>
                </c:pt>
                <c:pt idx="5">
                  <c:v>46</c:v>
                </c:pt>
                <c:pt idx="6">
                  <c:v>43</c:v>
                </c:pt>
                <c:pt idx="7">
                  <c:v>40.5</c:v>
                </c:pt>
                <c:pt idx="8">
                  <c:v>38</c:v>
                </c:pt>
                <c:pt idx="9">
                  <c:v>36</c:v>
                </c:pt>
                <c:pt idx="10">
                  <c:v>35</c:v>
                </c:pt>
                <c:pt idx="11">
                  <c:v>34</c:v>
                </c:pt>
                <c:pt idx="12">
                  <c:v>32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Лист3!$C$1</c:f>
              <c:strCache>
                <c:ptCount val="1"/>
                <c:pt idx="0">
                  <c:v>Плита №2</c:v>
                </c:pt>
              </c:strCache>
            </c:strRef>
          </c:tx>
          <c:spPr>
            <a:ln w="28575" cap="rnd" cmpd="sng" algn="ctr">
              <a:solidFill>
                <a:srgbClr val="00B050"/>
              </a:solidFill>
              <a:prstDash val="solid"/>
              <a:round/>
            </a:ln>
          </c:spPr>
          <c:marker>
            <c:spPr>
              <a:ln w="9525" cap="flat" cmpd="sng" algn="ctr">
                <a:solidFill>
                  <a:srgbClr val="00B050"/>
                </a:solidFill>
                <a:prstDash val="solid"/>
                <a:round/>
              </a:ln>
            </c:spPr>
          </c:marker>
          <c:dLbls>
            <c:delete val="1"/>
          </c:dLbls>
          <c:cat>
            <c:numRef>
              <c:f>{10,20,30,40,50,60,70,80,90,100,110,120,130,140,150,160}</c:f>
              <c:numCache>
                <c:formatCode>General</c:formatCode>
                <c:ptCount val="16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  <c:pt idx="10">
                  <c:v>110</c:v>
                </c:pt>
                <c:pt idx="11">
                  <c:v>120</c:v>
                </c:pt>
                <c:pt idx="12">
                  <c:v>130</c:v>
                </c:pt>
                <c:pt idx="13">
                  <c:v>140</c:v>
                </c:pt>
                <c:pt idx="14">
                  <c:v>150</c:v>
                </c:pt>
                <c:pt idx="15">
                  <c:v>160</c:v>
                </c:pt>
              </c:numCache>
            </c:numRef>
          </c:cat>
          <c:val>
            <c:numRef>
              <c:f>Лист3!$C$2:$C$16</c:f>
              <c:numCache>
                <c:formatCode>General</c:formatCode>
                <c:ptCount val="15"/>
                <c:pt idx="0">
                  <c:v>87</c:v>
                </c:pt>
                <c:pt idx="1">
                  <c:v>68</c:v>
                </c:pt>
                <c:pt idx="2">
                  <c:v>58.5</c:v>
                </c:pt>
                <c:pt idx="3">
                  <c:v>52</c:v>
                </c:pt>
                <c:pt idx="4">
                  <c:v>45.5</c:v>
                </c:pt>
                <c:pt idx="5">
                  <c:v>42.5</c:v>
                </c:pt>
                <c:pt idx="6">
                  <c:v>39</c:v>
                </c:pt>
                <c:pt idx="7">
                  <c:v>37</c:v>
                </c:pt>
                <c:pt idx="8">
                  <c:v>35</c:v>
                </c:pt>
                <c:pt idx="9">
                  <c:v>34</c:v>
                </c:pt>
                <c:pt idx="10">
                  <c:v>33</c:v>
                </c:pt>
                <c:pt idx="11">
                  <c:v>32.5</c:v>
                </c:pt>
                <c:pt idx="12">
                  <c:v>31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Лист3!$D$1</c:f>
              <c:strCache>
                <c:ptCount val="1"/>
                <c:pt idx="0">
                  <c:v>Плита №3</c:v>
                </c:pt>
              </c:strCache>
            </c:strRef>
          </c:tx>
          <c:spPr>
            <a:ln w="28575" cap="rnd" cmpd="sng" algn="ctr">
              <a:solidFill>
                <a:srgbClr val="FF0000"/>
              </a:solidFill>
              <a:prstDash val="solid"/>
              <a:round/>
            </a:ln>
          </c:spPr>
          <c:marker>
            <c:spPr>
              <a:ln w="9525" cap="flat" cmpd="sng" algn="ctr">
                <a:solidFill>
                  <a:srgbClr val="FF0000"/>
                </a:solidFill>
                <a:prstDash val="solid"/>
                <a:round/>
              </a:ln>
            </c:spPr>
          </c:marker>
          <c:dLbls>
            <c:delete val="1"/>
          </c:dLbls>
          <c:cat>
            <c:numRef>
              <c:f>{10,20,30,40,50,60,70,80,90,100,110,120,130,140,150,160}</c:f>
              <c:numCache>
                <c:formatCode>General</c:formatCode>
                <c:ptCount val="16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  <c:pt idx="10">
                  <c:v>110</c:v>
                </c:pt>
                <c:pt idx="11">
                  <c:v>120</c:v>
                </c:pt>
                <c:pt idx="12">
                  <c:v>130</c:v>
                </c:pt>
                <c:pt idx="13">
                  <c:v>140</c:v>
                </c:pt>
                <c:pt idx="14">
                  <c:v>150</c:v>
                </c:pt>
                <c:pt idx="15">
                  <c:v>160</c:v>
                </c:pt>
              </c:numCache>
            </c:numRef>
          </c:cat>
          <c:val>
            <c:numRef>
              <c:f>Лист3!$D$2:$D$16</c:f>
              <c:numCache>
                <c:formatCode>General</c:formatCode>
                <c:ptCount val="15"/>
                <c:pt idx="0">
                  <c:v>93</c:v>
                </c:pt>
                <c:pt idx="1">
                  <c:v>76</c:v>
                </c:pt>
                <c:pt idx="2">
                  <c:v>64</c:v>
                </c:pt>
                <c:pt idx="3">
                  <c:v>55</c:v>
                </c:pt>
                <c:pt idx="4">
                  <c:v>47.5</c:v>
                </c:pt>
                <c:pt idx="5">
                  <c:v>45</c:v>
                </c:pt>
                <c:pt idx="6">
                  <c:v>42</c:v>
                </c:pt>
                <c:pt idx="7">
                  <c:v>41</c:v>
                </c:pt>
                <c:pt idx="8">
                  <c:v>38.5</c:v>
                </c:pt>
                <c:pt idx="9">
                  <c:v>38</c:v>
                </c:pt>
                <c:pt idx="10">
                  <c:v>37</c:v>
                </c:pt>
                <c:pt idx="11">
                  <c:v>36</c:v>
                </c:pt>
                <c:pt idx="12">
                  <c:v>34</c:v>
                </c:pt>
                <c:pt idx="13">
                  <c:v>33</c:v>
                </c:pt>
                <c:pt idx="14">
                  <c:v>31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908736"/>
        <c:axId val="87910272"/>
      </c:lineChart>
      <c:catAx>
        <c:axId val="87908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</a:p>
        </c:txPr>
        <c:crossAx val="87910272"/>
        <c:crosses val="autoZero"/>
        <c:auto val="1"/>
        <c:lblAlgn val="ctr"/>
        <c:lblOffset val="100"/>
        <c:noMultiLvlLbl val="0"/>
      </c:catAx>
      <c:valAx>
        <c:axId val="87910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</a:p>
        </c:txPr>
        <c:crossAx val="87908736"/>
        <c:crosses val="autoZero"/>
        <c:crossBetween val="between"/>
      </c:valAx>
    </c:plotArea>
    <c:legend>
      <c:legendPos val="r"/>
      <c:layout/>
      <c:overlay val="0"/>
      <c:txPr>
        <a:bodyPr rot="0" spcFirstLastPara="0" vertOverflow="ellipsis" vert="horz" wrap="square" anchor="ctr" anchorCtr="1"/>
        <a:lstStyle/>
        <a:p>
          <a:pPr>
            <a:defRPr lang="ru-RU" sz="1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ru-RU" sz="1600">
          <a:latin typeface="Times New Roman" panose="02020603050405020304" pitchFamily="18" charset="0"/>
          <a:cs typeface="Times New Roman" panose="02020603050405020304" pitchFamily="18" charset="0"/>
        </a:defRPr>
      </a:pPr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  <a:r>
              <a:rPr sz="12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Сравнение температуры остывания панели №1</a:t>
            </a:r>
            <a:r>
              <a:rPr lang="en-US" altLang="ru-RU" sz="12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,</a:t>
            </a:r>
            <a:r>
              <a:rPr sz="12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№2 и готовай панели</a:t>
            </a:r>
            <a:endParaRPr sz="12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68215951230475"/>
          <c:y val="0.0053811659192825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6248"/>
          <c:y val="0.104978973592426"/>
          <c:w val="0.927925"/>
          <c:h val="0.71606666666666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Панель №1Панель №2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Sheet1!$A$2:$A$15</c:f>
              <c:strCache>
                <c:ptCount val="14"/>
                <c:pt idx="0">
                  <c:v>0 мин.</c:v>
                </c:pt>
                <c:pt idx="1">
                  <c:v>10 мин.</c:v>
                </c:pt>
                <c:pt idx="2">
                  <c:v>20 мин.</c:v>
                </c:pt>
                <c:pt idx="3">
                  <c:v>30 мин.</c:v>
                </c:pt>
                <c:pt idx="4">
                  <c:v>40 мин.</c:v>
                </c:pt>
                <c:pt idx="5">
                  <c:v>50 мин.</c:v>
                </c:pt>
                <c:pt idx="6">
                  <c:v>60 мин.</c:v>
                </c:pt>
                <c:pt idx="7">
                  <c:v>70 мин.</c:v>
                </c:pt>
                <c:pt idx="8">
                  <c:v>80 мин.</c:v>
                </c:pt>
                <c:pt idx="9">
                  <c:v>90 мин.</c:v>
                </c:pt>
                <c:pt idx="10">
                  <c:v>100 мин.</c:v>
                </c:pt>
                <c:pt idx="11">
                  <c:v>110 мин.</c:v>
                </c:pt>
                <c:pt idx="12">
                  <c:v>120 мин.</c:v>
                </c:pt>
                <c:pt idx="13">
                  <c:v>130 мин.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82</c:v>
                </c:pt>
                <c:pt idx="1">
                  <c:v>67</c:v>
                </c:pt>
                <c:pt idx="2">
                  <c:v>60</c:v>
                </c:pt>
                <c:pt idx="3">
                  <c:v>54</c:v>
                </c:pt>
                <c:pt idx="4">
                  <c:v>49</c:v>
                </c:pt>
                <c:pt idx="5">
                  <c:v>46</c:v>
                </c:pt>
                <c:pt idx="6">
                  <c:v>43</c:v>
                </c:pt>
                <c:pt idx="7">
                  <c:v>40</c:v>
                </c:pt>
                <c:pt idx="8">
                  <c:v>38</c:v>
                </c:pt>
                <c:pt idx="9">
                  <c:v>36</c:v>
                </c:pt>
                <c:pt idx="10">
                  <c:v>34</c:v>
                </c:pt>
                <c:pt idx="11">
                  <c:v>32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/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Sheet1!$A$2:$A$15</c:f>
              <c:strCache>
                <c:ptCount val="14"/>
                <c:pt idx="0">
                  <c:v>0 мин.</c:v>
                </c:pt>
                <c:pt idx="1">
                  <c:v>10 мин.</c:v>
                </c:pt>
                <c:pt idx="2">
                  <c:v>20 мин.</c:v>
                </c:pt>
                <c:pt idx="3">
                  <c:v>30 мин.</c:v>
                </c:pt>
                <c:pt idx="4">
                  <c:v>40 мин.</c:v>
                </c:pt>
                <c:pt idx="5">
                  <c:v>50 мин.</c:v>
                </c:pt>
                <c:pt idx="6">
                  <c:v>60 мин.</c:v>
                </c:pt>
                <c:pt idx="7">
                  <c:v>70 мин.</c:v>
                </c:pt>
                <c:pt idx="8">
                  <c:v>80 мин.</c:v>
                </c:pt>
                <c:pt idx="9">
                  <c:v>90 мин.</c:v>
                </c:pt>
                <c:pt idx="10">
                  <c:v>100 мин.</c:v>
                </c:pt>
                <c:pt idx="11">
                  <c:v>110 мин.</c:v>
                </c:pt>
                <c:pt idx="12">
                  <c:v>120 мин.</c:v>
                </c:pt>
                <c:pt idx="13">
                  <c:v>130 мин.</c:v>
                </c:pt>
              </c:strCache>
            </c:str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91</c:v>
                </c:pt>
                <c:pt idx="1">
                  <c:v>80</c:v>
                </c:pt>
                <c:pt idx="2">
                  <c:v>72</c:v>
                </c:pt>
                <c:pt idx="3">
                  <c:v>61</c:v>
                </c:pt>
                <c:pt idx="4">
                  <c:v>54</c:v>
                </c:pt>
                <c:pt idx="5">
                  <c:v>47</c:v>
                </c:pt>
                <c:pt idx="6">
                  <c:v>41</c:v>
                </c:pt>
                <c:pt idx="7">
                  <c:v>37</c:v>
                </c:pt>
                <c:pt idx="8">
                  <c:v>35</c:v>
                </c:pt>
                <c:pt idx="9">
                  <c:v>34</c:v>
                </c:pt>
                <c:pt idx="10">
                  <c:v>33</c:v>
                </c:pt>
                <c:pt idx="11">
                  <c:v>32</c:v>
                </c:pt>
                <c:pt idx="12">
                  <c:v>31</c:v>
                </c:pt>
                <c:pt idx="13">
                  <c:v>30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Готовая панель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Sheet1!$A$2:$A$15</c:f>
              <c:strCache>
                <c:ptCount val="14"/>
                <c:pt idx="0">
                  <c:v>0 мин.</c:v>
                </c:pt>
                <c:pt idx="1">
                  <c:v>10 мин.</c:v>
                </c:pt>
                <c:pt idx="2">
                  <c:v>20 мин.</c:v>
                </c:pt>
                <c:pt idx="3">
                  <c:v>30 мин.</c:v>
                </c:pt>
                <c:pt idx="4">
                  <c:v>40 мин.</c:v>
                </c:pt>
                <c:pt idx="5">
                  <c:v>50 мин.</c:v>
                </c:pt>
                <c:pt idx="6">
                  <c:v>60 мин.</c:v>
                </c:pt>
                <c:pt idx="7">
                  <c:v>70 мин.</c:v>
                </c:pt>
                <c:pt idx="8">
                  <c:v>80 мин.</c:v>
                </c:pt>
                <c:pt idx="9">
                  <c:v>90 мин.</c:v>
                </c:pt>
                <c:pt idx="10">
                  <c:v>100 мин.</c:v>
                </c:pt>
                <c:pt idx="11">
                  <c:v>110 мин.</c:v>
                </c:pt>
                <c:pt idx="12">
                  <c:v>120 мин.</c:v>
                </c:pt>
                <c:pt idx="13">
                  <c:v>130 мин.</c:v>
                </c:pt>
              </c:strCache>
            </c:str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86</c:v>
                </c:pt>
                <c:pt idx="1">
                  <c:v>66</c:v>
                </c:pt>
                <c:pt idx="2">
                  <c:v>54</c:v>
                </c:pt>
                <c:pt idx="3">
                  <c:v>46</c:v>
                </c:pt>
                <c:pt idx="4">
                  <c:v>40</c:v>
                </c:pt>
                <c:pt idx="5">
                  <c:v>37</c:v>
                </c:pt>
                <c:pt idx="6">
                  <c:v>35</c:v>
                </c:pt>
                <c:pt idx="7">
                  <c:v>33</c:v>
                </c:pt>
                <c:pt idx="8">
                  <c:v>31</c:v>
                </c:pt>
                <c:pt idx="9">
                  <c:v>29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51165824"/>
        <c:axId val="51171712"/>
      </c:lineChart>
      <c:catAx>
        <c:axId val="511658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  <c:crossAx val="51171712"/>
        <c:crosses val="autoZero"/>
        <c:auto val="1"/>
        <c:lblAlgn val="ctr"/>
        <c:lblOffset val="100"/>
        <c:noMultiLvlLbl val="0"/>
      </c:catAx>
      <c:valAx>
        <c:axId val="5117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  <c:crossAx val="5116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0.7619</cdr:x>
      <cdr:y>0.89831</cdr:y>
    </cdr:from>
    <cdr:to>
      <cdr:x>0.87097</cdr:x>
      <cdr:y>0.89871</cdr:y>
    </cdr:to>
    <cdr:sp>
      <cdr:nvSpPr>
        <cdr:cNvPr id="2" name="Прямая со стрелкой 1"/>
        <cdr:cNvSpPr/>
      </cdr:nvSpPr>
      <cdr:spPr xmlns:a="http://schemas.openxmlformats.org/drawingml/2006/main">
        <a:xfrm xmlns:a="http://schemas.openxmlformats.org/drawingml/2006/main">
          <a:off x="4724401" y="3533776"/>
          <a:ext cx="676275" cy="1588"/>
        </a:xfrm>
        <a:prstGeom xmlns:a="http://schemas.openxmlformats.org/drawingml/2006/main" prst="straightConnector1">
          <a:avLst/>
        </a:prstGeom>
        <a:ln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 xmlns:a="http://schemas.openxmlformats.org/drawingml/2006/main">
        <a:bodyPr vert="horz" wrap="none" lIns="45720" tIns="45720" rIns="45720" bIns="45720" anchor="t" anchorCtr="0">
          <a:normAutofit/>
        </a:bodyPr>
        <a:lstStyle/>
        <a:p>
          <a:endParaRPr lang="ru-RU"/>
        </a:p>
      </cdr:txBody>
    </cdr:sp>
  </cdr:relSizeAnchor>
  <cdr:relSizeAnchor xmlns:cdr="http://schemas.openxmlformats.org/drawingml/2006/chartDrawing">
    <cdr:from>
      <cdr:x>0.08654</cdr:x>
      <cdr:y>0.01282</cdr:y>
    </cdr:from>
    <cdr:to>
      <cdr:x>0.0868</cdr:x>
      <cdr:y>0.11452</cdr:y>
    </cdr:to>
    <cdr:sp>
      <cdr:nvSpPr>
        <cdr:cNvPr id="3" name="Прямая со стрелкой 2"/>
        <cdr:cNvSpPr/>
      </cdr:nvSpPr>
      <cdr:spPr xmlns:a="http://schemas.openxmlformats.org/drawingml/2006/main">
        <a:xfrm xmlns:a="http://schemas.openxmlformats.org/drawingml/2006/main" rot="5400000" flipH="1" flipV="1">
          <a:off x="642950" y="71444"/>
          <a:ext cx="1932" cy="566689"/>
        </a:xfrm>
        <a:prstGeom xmlns:a="http://schemas.openxmlformats.org/drawingml/2006/main" prst="straightConnector1">
          <a:avLst/>
        </a:prstGeom>
        <a:ln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 xmlns:a="http://schemas.openxmlformats.org/drawingml/2006/main">
        <a:bodyPr vert="horz" wrap="none" lIns="45720" tIns="45720" rIns="45720" bIns="45720" anchor="t" anchorCtr="0">
          <a:normAutofit/>
        </a:bodyPr>
        <a:lstStyle/>
        <a:p>
          <a:endParaRPr lang="ru-RU"/>
        </a:p>
      </cdr:txBody>
    </cdr:sp>
  </cdr:relSizeAnchor>
  <cdr:relSizeAnchor xmlns:cdr="http://schemas.openxmlformats.org/drawingml/2006/chartDrawing">
    <cdr:from>
      <cdr:x>0.07834</cdr:x>
      <cdr:y>0.06053</cdr:y>
    </cdr:from>
    <cdr:to>
      <cdr:x>0.1874</cdr:x>
      <cdr:y>0.12833</cdr:y>
    </cdr:to>
    <cdr:sp>
      <cdr:nvSpPr>
        <cdr:cNvPr id="4" name="Прямоугольник 3"/>
        <cdr:cNvSpPr/>
      </cdr:nvSpPr>
      <cdr:spPr xmlns:a="http://schemas.openxmlformats.org/drawingml/2006/main">
        <a:xfrm xmlns:a="http://schemas.openxmlformats.org/drawingml/2006/main">
          <a:off x="485775" y="238126"/>
          <a:ext cx="676275" cy="266700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vert="horz" wrap="square" lIns="45720" tIns="45720" rIns="45720" bIns="45720" rtlCol="0" anchor="t" anchorCtr="0">
          <a:normAutofit/>
        </a:bodyPr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defRPr/>
          </a:pPr>
          <a:r>
            <a:rPr lang="en-US" sz="1800" b="1" i="0" baseline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t</a:t>
          </a:r>
          <a:r>
            <a:rPr lang="ru-RU" sz="1800" b="1" i="0" baseline="-25000" dirty="0" err="1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ср</a:t>
          </a:r>
          <a:r>
            <a:rPr lang="ru-RU" sz="1800" b="1" i="0" baseline="0" dirty="0" err="1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,°с</a:t>
          </a:r>
          <a:endParaRPr lang="ru-RU" sz="1800" b="1" i="0" baseline="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endParaRPr lang="ru-RU" sz="1100" dirty="0"/>
        </a:p>
      </cdr:txBody>
    </cdr:sp>
  </cdr:relSizeAnchor>
  <cdr:relSizeAnchor xmlns:cdr="http://schemas.openxmlformats.org/drawingml/2006/chartDrawing">
    <cdr:from>
      <cdr:x>0.74347</cdr:x>
      <cdr:y>0.83535</cdr:y>
    </cdr:from>
    <cdr:to>
      <cdr:x>0.90476</cdr:x>
      <cdr:y>0.92494</cdr:y>
    </cdr:to>
    <cdr:sp>
      <cdr:nvSpPr>
        <cdr:cNvPr id="5" name="Прямоугольник 4"/>
        <cdr:cNvSpPr/>
      </cdr:nvSpPr>
      <cdr:spPr xmlns:a="http://schemas.openxmlformats.org/drawingml/2006/main">
        <a:xfrm xmlns:a="http://schemas.openxmlformats.org/drawingml/2006/main">
          <a:off x="4610100" y="3286126"/>
          <a:ext cx="1000125" cy="352425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vert="horz" wrap="square" lIns="45720" tIns="45720" rIns="45720" bIns="45720" rtlCol="0" anchor="t" anchorCtr="0">
          <a:normAutofit/>
        </a:bodyPr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defRPr/>
          </a:pPr>
          <a:r>
            <a:rPr lang="en-US" sz="1600" b="1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t, </a:t>
          </a:r>
          <a:r>
            <a:rPr lang="ru-RU" sz="1600" b="1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мин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6CCCB-4F07-4862-B715-7A9483DD157A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5EEE1-38CB-4B44-91CF-E42B6117834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305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19D7F-B1A3-4C9B-8930-DB65DD4A2126}" type="datetimeFigureOut">
              <a:rPr lang="ru-RU" smtClean="0"/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5558-C691-494A-9315-6CC4AD0D88B7}" type="slidenum">
              <a:rPr lang="ru-RU" smtClean="0"/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19D7F-B1A3-4C9B-8930-DB65DD4A212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5558-C691-494A-9315-6CC4AD0D88B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415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19D7F-B1A3-4C9B-8930-DB65DD4A212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5558-C691-494A-9315-6CC4AD0D88B7}" type="slidenum">
              <a:rPr lang="ru-RU" smtClean="0"/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19D7F-B1A3-4C9B-8930-DB65DD4A2126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5558-C691-494A-9315-6CC4AD0D88B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135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135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065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065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19D7F-B1A3-4C9B-8930-DB65DD4A2126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5558-C691-494A-9315-6CC4AD0D88B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19D7F-B1A3-4C9B-8930-DB65DD4A2126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5558-C691-494A-9315-6CC4AD0D88B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19D7F-B1A3-4C9B-8930-DB65DD4A2126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5558-C691-494A-9315-6CC4AD0D88B7}" type="slidenum">
              <a:rPr lang="ru-RU" smtClean="0"/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19D7F-B1A3-4C9B-8930-DB65DD4A2126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5558-C691-494A-9315-6CC4AD0D88B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19D7F-B1A3-4C9B-8930-DB65DD4A2126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5558-C691-494A-9315-6CC4AD0D88B7}" type="slidenum">
              <a:rPr lang="ru-RU" smtClean="0"/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21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19D7F-B1A3-4C9B-8930-DB65DD4A212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5558-C691-494A-9315-6CC4AD0D88B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19D7F-B1A3-4C9B-8930-DB65DD4A212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5558-C691-494A-9315-6CC4AD0D88B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  <a:p>
            <a:pPr lvl="1" eaLnBrk="1" latinLnBrk="0" hangingPunct="1"/>
            <a:r>
              <a:rPr kumimoji="0" lang="ru-RU" smtClean="0"/>
              <a:t>Второй уровень</a:t>
            </a:r>
            <a:endParaRPr kumimoji="0" lang="ru-RU" smtClean="0"/>
          </a:p>
          <a:p>
            <a:pPr lvl="2" eaLnBrk="1" latinLnBrk="0" hangingPunct="1"/>
            <a:r>
              <a:rPr kumimoji="0" lang="ru-RU" smtClean="0"/>
              <a:t>Третий уровень</a:t>
            </a:r>
            <a:endParaRPr kumimoji="0" lang="ru-RU" smtClean="0"/>
          </a:p>
          <a:p>
            <a:pPr lvl="3" eaLnBrk="1" latinLnBrk="0" hangingPunct="1"/>
            <a:r>
              <a:rPr kumimoji="0" lang="ru-RU" smtClean="0"/>
              <a:t>Четвертый уровень</a:t>
            </a:r>
            <a:endParaRPr kumimoji="0" lang="ru-RU" smtClean="0"/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BE319D7F-B1A3-4C9B-8930-DB65DD4A2126}" type="datetimeFigureOut">
              <a:rPr lang="ru-RU" smtClean="0"/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CF455558-C691-494A-9315-6CC4AD0D88B7}" type="slidenum">
              <a:rPr lang="ru-RU" smtClean="0"/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210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490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 panose="020B0604030504040204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7095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990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575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8945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425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21.png"/><Relationship Id="rId10" Type="http://schemas.openxmlformats.org/officeDocument/2006/relationships/image" Target="../media/image20.pn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png"/><Relationship Id="rId8" Type="http://schemas.openxmlformats.org/officeDocument/2006/relationships/image" Target="../media/image29.png"/><Relationship Id="rId7" Type="http://schemas.openxmlformats.org/officeDocument/2006/relationships/image" Target="../media/image28.png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32.png"/><Relationship Id="rId10" Type="http://schemas.openxmlformats.org/officeDocument/2006/relationships/image" Target="../media/image31.png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365" y="356874"/>
            <a:ext cx="7406640" cy="714356"/>
          </a:xfrm>
        </p:spPr>
        <p:txBody>
          <a:bodyPr>
            <a:noAutofit/>
          </a:bodyPr>
          <a:lstStyle/>
          <a:p>
            <a:pPr algn="ctr"/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научно-технологических проектов «Большие вызовы»</a:t>
            </a:r>
            <a:endParaRPr lang="ru-RU" alt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25" y="1712595"/>
            <a:ext cx="7929880" cy="5014595"/>
          </a:xfrm>
        </p:spPr>
        <p:txBody>
          <a:bodyPr>
            <a:normAutofit fontScale="25000" lnSpcReduction="20000"/>
          </a:bodyPr>
          <a:lstStyle/>
          <a:p>
            <a:pPr algn="ctr"/>
            <a:endParaRPr lang="ru-RU" sz="9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ЭЛЕКТРОНАГРЕВАТЕЛЬНАЯ ПАНЕЛЬ КАК ЭКОНОМНЫЙ  ИСТОЧНИК  ОТОПЛЕНИЯ  ПОМЕЩЕНИЯ</a:t>
            </a:r>
            <a:endParaRPr lang="ru-RU" sz="9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Выполнил: Зырянов Эдуард Алексеевич, </a:t>
            </a:r>
            <a:endParaRPr lang="ru-RU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ученик 9 «в» класса МБОУ «СПТЛ-И»</a:t>
            </a:r>
            <a:endParaRPr lang="ru-RU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 Алексеева Римма Григорьевна,</a:t>
            </a:r>
            <a:endParaRPr lang="ru-RU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учитель физики МБОУ «СПТЛ-И»</a:t>
            </a:r>
            <a:endParaRPr lang="ru-RU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6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6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6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6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r>
              <a:rPr lang="ru-RU" sz="72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г.Якутск, 2020  </a:t>
            </a:r>
            <a:endParaRPr lang="ru-RU" sz="7200" dirty="0" smtClean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</a:t>
            </a:r>
            <a:endParaRPr lang="ru-RU" sz="4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719274" cy="58259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ИССЛЕДОВАНИЯ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857232"/>
            <a:ext cx="7429552" cy="890574"/>
          </a:xfrm>
        </p:spPr>
        <p:txBody>
          <a:bodyPr>
            <a:normAutofit fontScale="92500"/>
          </a:bodyPr>
          <a:lstStyle/>
          <a:p>
            <a:pPr indent="450215" algn="just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самых актуальных вопросов в сельской местности является вопрос отопления жилого дома. 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>
              <a:buNone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C:\Users\user\Pictures\Карта.jpg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643042" y="1643050"/>
            <a:ext cx="6572296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/>
          <p:nvPr/>
        </p:nvSpPr>
        <p:spPr>
          <a:xfrm>
            <a:off x="1000100" y="6203992"/>
            <a:ext cx="7933588" cy="582594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Карта прохождения высоковольтной линии электропередачи  «Сунтар –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Олекминск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– НПС №14» в Вилюйском, Ленском,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Сунтарском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и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Олекминском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улусах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81075" y="1905"/>
            <a:ext cx="8075930" cy="6862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исследования: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электронагревательных панелей с добавлением цеолита и пеноцеолита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Объект исследования: 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Электронагревательная панель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l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Предметисследования: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Теплопроводность электронагревательных панелей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с различным составом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исследования: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Изучить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техническую, научно-популярную литературу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теме исследования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Провести эксперимент по определению теплопроводности бетонных электронагревательных панелей, изготовленных с добавлением различных материалов (цеолит, пеноцеолит)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Сравнить изготовленные панели с заводским вариантом и электроконвектором, выявить наиболее эффективную панель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1092835" y="2018030"/>
            <a:ext cx="794766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Практическая часть</a:t>
            </a:r>
            <a:endParaRPr lang="ru-RU" sz="3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I. Экспериментальные электронагревательные бетонные плиты</a:t>
            </a:r>
            <a:endParaRPr lang="ru-RU" sz="3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pic>
        <p:nvPicPr>
          <p:cNvPr id="5" name="Рисунок 4" descr="D:\_\Плиты\Вид сбоку.png"/>
          <p:cNvPicPr/>
          <p:nvPr/>
        </p:nvPicPr>
        <p:blipFill>
          <a:blip r:embed="rId1"/>
          <a:srcRect l="13893" t="21140" r="16831" b="12867"/>
          <a:stretch>
            <a:fillRect/>
          </a:stretch>
        </p:blipFill>
        <p:spPr bwMode="auto">
          <a:xfrm>
            <a:off x="1125855" y="4349750"/>
            <a:ext cx="2487930" cy="798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_\Плиты\вид сверху.png"/>
          <p:cNvPicPr/>
          <p:nvPr/>
        </p:nvPicPr>
        <p:blipFill>
          <a:blip r:embed="rId2" cstate="print"/>
          <a:srcRect l="1193" r="3671" b="6928"/>
          <a:stretch>
            <a:fillRect/>
          </a:stretch>
        </p:blipFill>
        <p:spPr bwMode="auto">
          <a:xfrm>
            <a:off x="3726180" y="4314190"/>
            <a:ext cx="20447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08296" y="5097775"/>
            <a:ext cx="392909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бетонная плита в разрезе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071538" y="142852"/>
            <a:ext cx="7862150" cy="71435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 1. Изготовление экспериментальных</a:t>
            </a:r>
            <a:b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электронагревательных бетонных плит с различным составом</a:t>
            </a:r>
            <a:endParaRPr lang="en-US" altLang="ru-RU" sz="20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984250" y="857250"/>
            <a:ext cx="8159750" cy="3869055"/>
          </a:xfrm>
        </p:spPr>
        <p:txBody>
          <a:bodyPr>
            <a:normAutofit lnSpcReduction="10000"/>
          </a:bodyPr>
          <a:lstStyle/>
          <a:p>
            <a:pPr algn="l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работы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Изготовить электронагревательные бетонные плиты с добавление местных природных материалов (речной песок, цеолит)</a:t>
            </a:r>
            <a:endPara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14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 работы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1.Изготовить каркас из оцинкованного листа размером 22*13*3 (см)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2.Определить площадь поперечного сечения нихромово-никелиновой проволоки: 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-подсчитать количество витков в 1 см (20 витков);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-вычислить площадь поперечного сечения по формуле: 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S= 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3.Разрезать 1 метр нихромово-никелиновой  проволоки, изогнуть проволоку в спираль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4.Приготовить смесь различного состава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5.Тщательно перемешивать смеси 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Половины растворов переливать в каркасы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На смесь положить нихромово-никелиновую спираль и залить оставшуюся смесь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C:\Users\user\Desktop\Зырянов Э\Фото\20171208_15364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5445" y="4349750"/>
            <a:ext cx="1463675" cy="22193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  <a:softEdge rad="31750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C:\Users\user\Desktop\Зырянов Э\Фото\20171208_15203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6180" y="5608320"/>
            <a:ext cx="2042160" cy="11353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C:\Users\user\Desktop\Зырянов Э\Фото\P71228-151315.jpg"/>
          <p:cNvPicPr/>
          <p:nvPr/>
        </p:nvPicPr>
        <p:blipFill>
          <a:blip r:embed="rId5" cstate="print"/>
          <a:srcRect l="4444" t="8000" r="6667" b="12000"/>
          <a:stretch>
            <a:fillRect/>
          </a:stretch>
        </p:blipFill>
        <p:spPr bwMode="auto">
          <a:xfrm>
            <a:off x="1210945" y="5608320"/>
            <a:ext cx="2124710" cy="11182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Прямоугольник 13"/>
          <p:cNvSpPr/>
          <p:nvPr/>
        </p:nvSpPr>
        <p:spPr>
          <a:xfrm>
            <a:off x="2462820" y="5184136"/>
            <a:ext cx="4572032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Внешний вид  экспериментальная 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плиты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Замещающее содержимое 3" descr="ыы"/>
          <p:cNvPicPr>
            <a:picLocks noChangeAspect="1"/>
          </p:cNvPicPr>
          <p:nvPr>
            <p:ph sz="half" idx="2"/>
          </p:nvPr>
        </p:nvPicPr>
        <p:blipFill>
          <a:blip r:embed="rId6"/>
          <a:srcRect l="16039" r="1126" b="-3876"/>
          <a:stretch>
            <a:fillRect/>
          </a:stretch>
        </p:blipFill>
        <p:spPr>
          <a:xfrm>
            <a:off x="1412240" y="2645410"/>
            <a:ext cx="1495425" cy="42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796908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200" dirty="0" smtClean="0"/>
            </a:br>
            <a:br>
              <a:rPr lang="ru-RU" sz="2200" dirty="0" smtClean="0"/>
            </a:br>
            <a:br>
              <a:rPr lang="ru-RU" sz="2200" dirty="0" smtClean="0"/>
            </a:br>
            <a:br>
              <a:rPr lang="ru-RU" sz="2200" dirty="0" smtClean="0"/>
            </a:br>
            <a:r>
              <a:rPr lang="ru-RU" sz="22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(состав, объем, плотность, масса) бетонных плит, изготовленных с добавлением различных материалов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18" name="Содержимое 17"/>
          <p:cNvGraphicFramePr>
            <a:graphicFrameLocks noGrp="1"/>
          </p:cNvGraphicFramePr>
          <p:nvPr>
            <p:ph idx="1"/>
          </p:nvPr>
        </p:nvGraphicFramePr>
        <p:xfrm>
          <a:off x="1144613" y="1142984"/>
          <a:ext cx="7856543" cy="5429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991"/>
                <a:gridCol w="1500198"/>
                <a:gridCol w="1143008"/>
                <a:gridCol w="1285884"/>
                <a:gridCol w="928694"/>
                <a:gridCol w="1000132"/>
                <a:gridCol w="1571636"/>
              </a:tblGrid>
              <a:tr h="15638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b="0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 раствора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b="0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Состав</a:t>
                      </a:r>
                      <a:endParaRPr kumimoji="0" lang="ru-RU" sz="1600" b="0" kern="1200" dirty="0" smtClean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b="0" kern="120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раствора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b="0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</a:t>
                      </a:r>
                      <a:r>
                        <a:rPr kumimoji="0" lang="ru-RU" sz="1600" b="0" kern="1200" dirty="0" err="1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компонен-тов</a:t>
                      </a:r>
                      <a:r>
                        <a:rPr kumimoji="0" lang="ru-RU" sz="1600" b="0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раствора, см</a:t>
                      </a:r>
                      <a:r>
                        <a:rPr kumimoji="0" lang="ru-RU" sz="1600" b="0" kern="1200" baseline="300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Плотность,</a:t>
                      </a:r>
                      <a:endParaRPr kumimoji="0" lang="ru-RU" sz="1600" b="1" kern="1200" dirty="0" smtClean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г/см</a:t>
                      </a:r>
                      <a:r>
                        <a:rPr lang="ru-RU" sz="1600" b="0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b="0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Масса,</a:t>
                      </a:r>
                      <a:endParaRPr kumimoji="0" lang="ru-RU" sz="1600" b="1" kern="1200" dirty="0" smtClean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b="0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</a:t>
                      </a:r>
                      <a:endParaRPr lang="ru-RU" sz="16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плиты, </a:t>
                      </a:r>
                      <a:endParaRPr lang="ru-RU" sz="16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</a:t>
                      </a:r>
                      <a:r>
                        <a:rPr lang="ru-RU" sz="1600" b="0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 baseline="30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b="0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Масса</a:t>
                      </a:r>
                      <a:endParaRPr kumimoji="0" lang="ru-RU" sz="1600" b="1" kern="1200" dirty="0" smtClean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b="0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плиты с оцинкованным</a:t>
                      </a:r>
                      <a:endParaRPr kumimoji="0" lang="ru-RU" sz="1600" b="1" kern="1200" dirty="0" smtClean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b="0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каркасом, г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7340">
                <a:tc rowSpan="2"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Цемент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300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1,2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350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858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kumimoji="0" lang="ru-RU" sz="1800" b="0" kern="120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1208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89381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ru-RU" sz="1800" b="0" kern="120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Речной песок 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ru-RU" sz="1800" b="0" kern="120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500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ru-RU" sz="1800" b="0" kern="120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1,48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740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cPr/>
                </a:tc>
                <a:tc vMerge="1">
                  <a:tcPr/>
                </a:tc>
              </a:tr>
              <a:tr h="457340">
                <a:tc rowSpan="2"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Цемент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300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1,2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350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858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1344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734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Цеолит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500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1,11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556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cPr/>
                </a:tc>
                <a:tc vMerge="1">
                  <a:tcPr/>
                </a:tc>
              </a:tr>
              <a:tr h="457340">
                <a:tc rowSpan="3"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Цемент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300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1,2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350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858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kumimoji="0" lang="ru-RU" sz="1800" b="0" kern="120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1432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89381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Речной</a:t>
                      </a:r>
                      <a:r>
                        <a:rPr kumimoji="0" lang="ru-RU" sz="1800" b="0" kern="1200" baseline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песок </a:t>
                      </a:r>
                      <a:endParaRPr lang="ru-RU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ru-RU" sz="1000" b="0" kern="120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250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ru-RU" sz="1000" b="0" kern="120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1,48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ru-RU" sz="1000" b="0" kern="120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370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cPr/>
                </a:tc>
                <a:tc vMerge="1">
                  <a:tcPr/>
                </a:tc>
              </a:tr>
              <a:tr h="457340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Цеолит</a:t>
                      </a:r>
                      <a:endParaRPr lang="ru-RU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500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1,11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556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cPr/>
                </a:tc>
                <a:tc vMerge="1"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14290"/>
            <a:ext cx="7498080" cy="939784"/>
          </a:xfrm>
        </p:spPr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Определение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теплопроводности </a:t>
            </a:r>
            <a:b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экспериментальных электронагревательных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бетонных плит, </a:t>
            </a:r>
            <a:b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изготовленных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разного состава</a:t>
            </a:r>
            <a:br>
              <a:rPr lang="ru-RU" sz="1600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1343044"/>
            <a:ext cx="7498080" cy="172876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работы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коэффициента теплопроводности  экспериментальных плит №1, №2, №3 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Приборы и материалы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плиты №1, №2, №3, электронный термометр, источник постоянного и переменного напряжения (В-24), соединительные провода.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C:\Users\user\Desktop\Зырянов Э\Фото\20171218_150737.jpg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142976" y="3357562"/>
            <a:ext cx="4000528" cy="2839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E:\_\Фото\P71229-12092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3429000"/>
            <a:ext cx="363034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1214414" y="1000108"/>
          <a:ext cx="7429552" cy="5572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" name="Заголовок 1"/>
          <p:cNvSpPr txBox="1"/>
          <p:nvPr/>
        </p:nvSpPr>
        <p:spPr>
          <a:xfrm>
            <a:off x="1217324" y="142876"/>
            <a:ext cx="7498080" cy="85723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 зависимости температуры остывания </a:t>
            </a:r>
            <a:b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электронагревательных бетонных плит от времени 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142852"/>
            <a:ext cx="7719274" cy="114300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Мощность электрического тока, проходящего   через изготовленные образцы электронагревательных бетонных плит</a:t>
            </a:r>
            <a:b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214415" y="1071547"/>
          <a:ext cx="7720089" cy="2214578"/>
        </p:xfrm>
        <a:graphic>
          <a:graphicData uri="http://schemas.openxmlformats.org/drawingml/2006/table">
            <a:tbl>
              <a:tblPr/>
              <a:tblGrid>
                <a:gridCol w="478987"/>
                <a:gridCol w="654238"/>
                <a:gridCol w="849918"/>
                <a:gridCol w="997498"/>
                <a:gridCol w="957974"/>
                <a:gridCol w="833604"/>
                <a:gridCol w="1130242"/>
                <a:gridCol w="911755"/>
                <a:gridCol w="905873"/>
              </a:tblGrid>
              <a:tr h="7538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Плита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,А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,В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час.сек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,А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час,сек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,Вт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,Вт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8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№1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4,6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14.50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4,3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15.00</a:t>
                      </a:r>
                      <a:endParaRPr lang="ru-RU" sz="160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92</a:t>
                      </a:r>
                      <a:endParaRPr lang="ru-RU" sz="160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86</a:t>
                      </a:r>
                      <a:endParaRPr lang="ru-RU" sz="160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8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№2</a:t>
                      </a:r>
                      <a:endParaRPr lang="ru-RU" sz="160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4,8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16.25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4,2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17.10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96</a:t>
                      </a:r>
                      <a:endParaRPr lang="ru-RU" sz="160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84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8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№3</a:t>
                      </a:r>
                      <a:endParaRPr lang="ru-RU" sz="160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4,6</a:t>
                      </a:r>
                      <a:endParaRPr lang="ru-RU" sz="160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15.05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4,34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15.15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96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86,8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6049" marR="660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1357298"/>
            <a:ext cx="114300" cy="352425"/>
          </a:xfrm>
          <a:prstGeom prst="rect">
            <a:avLst/>
          </a:prstGeom>
          <a:noFill/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10" y="1357298"/>
            <a:ext cx="161925" cy="352425"/>
          </a:xfrm>
          <a:prstGeom prst="rect">
            <a:avLst/>
          </a:prstGeom>
          <a:noFill/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80" y="1357298"/>
            <a:ext cx="114300" cy="352425"/>
          </a:xfrm>
          <a:prstGeom prst="rect">
            <a:avLst/>
          </a:prstGeom>
          <a:noFill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1357298"/>
            <a:ext cx="123825" cy="352425"/>
          </a:xfrm>
          <a:prstGeom prst="rect">
            <a:avLst/>
          </a:prstGeom>
          <a:noFill/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15206" y="1357298"/>
            <a:ext cx="142875" cy="352425"/>
          </a:xfrm>
          <a:prstGeom prst="rect">
            <a:avLst/>
          </a:prstGeom>
          <a:noFill/>
        </p:spPr>
      </p:pic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43900" y="1357298"/>
            <a:ext cx="142875" cy="352425"/>
          </a:xfrm>
          <a:prstGeom prst="rect">
            <a:avLst/>
          </a:prstGeom>
          <a:noFill/>
        </p:spPr>
      </p:pic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428596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1214414" y="3429000"/>
            <a:ext cx="7643866" cy="7078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Определение  коэффициента теплопроводности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образцов электронагревательных бетонных плит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1142977" y="4214818"/>
          <a:ext cx="7715303" cy="2357455"/>
        </p:xfrm>
        <a:graphic>
          <a:graphicData uri="http://schemas.openxmlformats.org/drawingml/2006/table">
            <a:tbl>
              <a:tblPr/>
              <a:tblGrid>
                <a:gridCol w="710961"/>
                <a:gridCol w="952403"/>
                <a:gridCol w="952403"/>
                <a:gridCol w="1892276"/>
                <a:gridCol w="952403"/>
                <a:gridCol w="952403"/>
                <a:gridCol w="1302454"/>
              </a:tblGrid>
              <a:tr h="12407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Плита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Площадь </a:t>
                      </a:r>
                      <a:r>
                        <a:rPr lang="ru-RU" sz="1400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поверх-ности</a:t>
                      </a:r>
                      <a:r>
                        <a:rPr lang="ru-RU" sz="14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S</a:t>
                      </a:r>
                      <a:r>
                        <a:rPr lang="ru-RU" sz="14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, 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Толщина стенок</a:t>
                      </a:r>
                      <a:r>
                        <a:rPr lang="en-US" sz="14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d</a:t>
                      </a:r>
                      <a:r>
                        <a:rPr lang="ru-RU" sz="14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, см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Количество теплоты, переносимое через данную поверхность, Дж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Время переноса тепла, с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Тепловой поток ,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Вт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Коэффициент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теплопровод-ности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ӕ,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Вт/м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2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№ 1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286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55200</a:t>
                      </a:r>
                      <a:endParaRPr lang="ru-RU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600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92</a:t>
                      </a:r>
                      <a:endParaRPr lang="ru-RU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1,82</a:t>
                      </a:r>
                      <a:endParaRPr lang="ru-RU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2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№ 2</a:t>
                      </a:r>
                      <a:endParaRPr lang="ru-RU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286</a:t>
                      </a:r>
                      <a:endParaRPr lang="ru-RU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259200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2700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96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1,52</a:t>
                      </a:r>
                      <a:endParaRPr lang="ru-RU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2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№ 3</a:t>
                      </a:r>
                      <a:endParaRPr lang="ru-RU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286</a:t>
                      </a:r>
                      <a:endParaRPr lang="ru-RU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</a:t>
                      </a:r>
                      <a:endParaRPr lang="ru-RU" sz="160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55200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600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92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1,5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4591" name="Picture 1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4857760"/>
            <a:ext cx="190500" cy="171450"/>
          </a:xfrm>
          <a:prstGeom prst="rect">
            <a:avLst/>
          </a:prstGeom>
          <a:noFill/>
        </p:spPr>
      </p:pic>
      <p:pic>
        <p:nvPicPr>
          <p:cNvPr id="24590" name="Picture 14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5043500"/>
            <a:ext cx="295275" cy="171450"/>
          </a:xfrm>
          <a:prstGeom prst="rect">
            <a:avLst/>
          </a:prstGeom>
          <a:noFill/>
        </p:spPr>
      </p:pic>
      <p:pic>
        <p:nvPicPr>
          <p:cNvPr id="24589" name="Picture 1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4857760"/>
            <a:ext cx="85725" cy="171450"/>
          </a:xfrm>
          <a:prstGeom prst="rect">
            <a:avLst/>
          </a:prstGeom>
          <a:noFill/>
        </p:spPr>
      </p:pic>
      <p:pic>
        <p:nvPicPr>
          <p:cNvPr id="24588" name="Picture 12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86644" y="4643446"/>
            <a:ext cx="133350" cy="171450"/>
          </a:xfrm>
          <a:prstGeom prst="rect">
            <a:avLst/>
          </a:prstGeom>
          <a:noFill/>
        </p:spPr>
      </p:pic>
      <p:pic>
        <p:nvPicPr>
          <p:cNvPr id="24587" name="Picture 11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58214" y="4929198"/>
            <a:ext cx="123825" cy="171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14290"/>
            <a:ext cx="7498080" cy="792961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пер1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=A=I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=4,6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*20B*600c=55200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=A=I</a:t>
            </a:r>
            <a:r>
              <a:rPr 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=4,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8А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*20B*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00c=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2592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</a:t>
            </a:r>
            <a:endParaRPr lang="ru-RU" sz="2000" baseline="-2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пер3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=A=I</a:t>
            </a:r>
            <a:r>
              <a:rPr 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=4,6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*20B*600c=55200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000" baseline="-2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000" baseline="-2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      =             =92 Вт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      =              =96 Вт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      =             = 92 Вт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=                  =                              = 1,82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=                  =                              = 1,52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=                  =                              = 1,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2000" baseline="-2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2000" baseline="-2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1857364"/>
            <a:ext cx="381000" cy="428625"/>
          </a:xfrm>
          <a:prstGeom prst="rect">
            <a:avLst/>
          </a:prstGeom>
          <a:noFill/>
        </p:spPr>
      </p:pic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1857364"/>
            <a:ext cx="771525" cy="438150"/>
          </a:xfrm>
          <a:prstGeom prst="rect">
            <a:avLst/>
          </a:prstGeom>
          <a:noFill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2357430"/>
            <a:ext cx="381000" cy="428625"/>
          </a:xfrm>
          <a:prstGeom prst="rect">
            <a:avLst/>
          </a:prstGeom>
          <a:noFill/>
        </p:spPr>
      </p:pic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2357430"/>
            <a:ext cx="838200" cy="438150"/>
          </a:xfrm>
          <a:prstGeom prst="rect">
            <a:avLst/>
          </a:prstGeom>
          <a:noFill/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2928934"/>
            <a:ext cx="381000" cy="428625"/>
          </a:xfrm>
          <a:prstGeom prst="rect">
            <a:avLst/>
          </a:prstGeom>
          <a:noFill/>
        </p:spPr>
      </p:pic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pic>
        <p:nvPicPr>
          <p:cNvPr id="27655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2928934"/>
            <a:ext cx="771525" cy="438150"/>
          </a:xfrm>
          <a:prstGeom prst="rect">
            <a:avLst/>
          </a:prstGeom>
          <a:noFill/>
        </p:spPr>
      </p:pic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sp>
        <p:nvSpPr>
          <p:cNvPr id="2766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pic>
        <p:nvPicPr>
          <p:cNvPr id="27659" name="Picture 1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6049" y="3497265"/>
            <a:ext cx="280988" cy="319305"/>
          </a:xfrm>
          <a:prstGeom prst="rect">
            <a:avLst/>
          </a:prstGeom>
          <a:noFill/>
        </p:spPr>
      </p:pic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pic>
        <p:nvPicPr>
          <p:cNvPr id="27661" name="Picture 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3419477"/>
            <a:ext cx="1076325" cy="476250"/>
          </a:xfrm>
          <a:prstGeom prst="rect">
            <a:avLst/>
          </a:prstGeom>
          <a:noFill/>
        </p:spPr>
      </p:pic>
      <p:sp>
        <p:nvSpPr>
          <p:cNvPr id="2766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pic>
        <p:nvPicPr>
          <p:cNvPr id="27663" name="Picture 1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3429002"/>
            <a:ext cx="1847850" cy="466725"/>
          </a:xfrm>
          <a:prstGeom prst="rect">
            <a:avLst/>
          </a:prstGeom>
          <a:noFill/>
        </p:spPr>
      </p:pic>
      <p:sp>
        <p:nvSpPr>
          <p:cNvPr id="2766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pic>
        <p:nvPicPr>
          <p:cNvPr id="27665" name="Picture 1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566" y="3442972"/>
            <a:ext cx="266700" cy="428625"/>
          </a:xfrm>
          <a:prstGeom prst="rect">
            <a:avLst/>
          </a:prstGeom>
          <a:noFill/>
        </p:spPr>
      </p:pic>
      <p:sp>
        <p:nvSpPr>
          <p:cNvPr id="27668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pic>
        <p:nvPicPr>
          <p:cNvPr id="27667" name="Picture 19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6049" y="3975424"/>
            <a:ext cx="285752" cy="310600"/>
          </a:xfrm>
          <a:prstGeom prst="rect">
            <a:avLst/>
          </a:prstGeom>
          <a:noFill/>
        </p:spPr>
      </p:pic>
      <p:sp>
        <p:nvSpPr>
          <p:cNvPr id="27670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pic>
        <p:nvPicPr>
          <p:cNvPr id="27669" name="Picture 2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19917" y="3975741"/>
            <a:ext cx="1076325" cy="476250"/>
          </a:xfrm>
          <a:prstGeom prst="rect">
            <a:avLst/>
          </a:prstGeom>
          <a:noFill/>
        </p:spPr>
      </p:pic>
      <p:sp>
        <p:nvSpPr>
          <p:cNvPr id="2767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pic>
        <p:nvPicPr>
          <p:cNvPr id="27671" name="Picture 2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3985266"/>
            <a:ext cx="1847850" cy="466725"/>
          </a:xfrm>
          <a:prstGeom prst="rect">
            <a:avLst/>
          </a:prstGeom>
          <a:noFill/>
        </p:spPr>
      </p:pic>
      <p:sp>
        <p:nvSpPr>
          <p:cNvPr id="2767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sp>
        <p:nvSpPr>
          <p:cNvPr id="27676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pic>
        <p:nvPicPr>
          <p:cNvPr id="27675" name="Picture 2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4004316"/>
            <a:ext cx="266700" cy="428625"/>
          </a:xfrm>
          <a:prstGeom prst="rect">
            <a:avLst/>
          </a:prstGeom>
          <a:noFill/>
        </p:spPr>
      </p:pic>
      <p:sp>
        <p:nvSpPr>
          <p:cNvPr id="27678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pic>
        <p:nvPicPr>
          <p:cNvPr id="27677" name="Picture 29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2239" y="4547880"/>
            <a:ext cx="284798" cy="309563"/>
          </a:xfrm>
          <a:prstGeom prst="rect">
            <a:avLst/>
          </a:prstGeom>
          <a:noFill/>
        </p:spPr>
      </p:pic>
      <p:sp>
        <p:nvSpPr>
          <p:cNvPr id="27680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pic>
        <p:nvPicPr>
          <p:cNvPr id="27679" name="Picture 3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19917" y="4547562"/>
            <a:ext cx="1076325" cy="476250"/>
          </a:xfrm>
          <a:prstGeom prst="rect">
            <a:avLst/>
          </a:prstGeom>
          <a:noFill/>
        </p:spPr>
      </p:pic>
      <p:sp>
        <p:nvSpPr>
          <p:cNvPr id="27682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sp>
        <p:nvSpPr>
          <p:cNvPr id="27684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pic>
        <p:nvPicPr>
          <p:cNvPr id="27683" name="Picture 3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566" y="4547880"/>
            <a:ext cx="266700" cy="428625"/>
          </a:xfrm>
          <a:prstGeom prst="rect">
            <a:avLst/>
          </a:prstGeom>
          <a:noFill/>
        </p:spPr>
      </p:pic>
      <p:sp>
        <p:nvSpPr>
          <p:cNvPr id="27686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sp>
        <p:nvSpPr>
          <p:cNvPr id="27688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sp>
        <p:nvSpPr>
          <p:cNvPr id="27690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sp>
        <p:nvSpPr>
          <p:cNvPr id="27694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4552963"/>
            <a:ext cx="1847850" cy="466725"/>
          </a:xfrm>
          <a:prstGeom prst="rect">
            <a:avLst/>
          </a:prstGeom>
          <a:noFill/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403350" y="5286375"/>
            <a:ext cx="7489190" cy="148018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2019935" y="576834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ru-RU" altLang="en-US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1541145" y="5365750"/>
            <a:ext cx="728726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Вывод:</a:t>
            </a:r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 Коэффициент теплопроводности у образца плиты №3 с содержанием цеолита, речного песка меньше, чем у образцов плит под  №1, №2, что свидетельствует о хорошей способности накапливать и удерживать тепло. Плита №2 в состав которого входит цеолит, обладает большой пористостью, также имеет  меньший коэффициент теплопроводности. </a:t>
            </a:r>
            <a:endParaRPr lang="ru-RU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6795" y="2701925"/>
            <a:ext cx="7766050" cy="1143000"/>
          </a:xfrm>
        </p:spPr>
        <p:txBody>
          <a:bodyPr>
            <a:normAutofit fontScale="90000"/>
          </a:bodyPr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II. Электронагревательная панель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6960" y="283845"/>
            <a:ext cx="7933690" cy="801370"/>
          </a:xfrm>
        </p:spPr>
        <p:txBody>
          <a:bodyPr>
            <a:noAutofit/>
          </a:bodyPr>
          <a:p>
            <a:pPr algn="ctr"/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2.1 Изготовление электронагревательной панели с добавлением цеолита и пеноцеолита</a:t>
            </a:r>
            <a:endParaRPr lang="ru-RU" sz="20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170940" y="971550"/>
            <a:ext cx="7839710" cy="4017010"/>
          </a:xfrm>
        </p:spPr>
        <p:txBody>
          <a:bodyPr>
            <a:normAutofit lnSpcReduction="10000"/>
          </a:bodyPr>
          <a:p>
            <a:pPr marL="82550" indent="0">
              <a:buNone/>
            </a:pPr>
            <a:r>
              <a:rPr lang="ru-RU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работы</a:t>
            </a:r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: изготовить электронагревательную панель.</a:t>
            </a:r>
            <a:endParaRPr lang="ru-RU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r>
              <a:rPr lang="ru-RU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Ход работы</a:t>
            </a:r>
            <a:r>
              <a:rPr lang="ru-RU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r>
              <a:rPr lang="ru-RU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1.Взяли деревянный каркас</a:t>
            </a: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r>
              <a:rPr lang="ru-RU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2.Определили площадь поперечного сечения проволоки: </a:t>
            </a: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r>
              <a:rPr lang="ru-RU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-подсчитать количество витков в 1 см (24 витков);</a:t>
            </a: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r>
              <a:rPr lang="ru-RU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-вычислить площадь поперечного сечения по формуле: </a:t>
            </a: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r>
              <a:rPr lang="ru-RU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S= </a:t>
            </a: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r>
              <a:rPr lang="ru-RU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3.Взяли 5 равных по длине нихромово-никелиновой проволоки, размер 1 проволоки 60 см, </a:t>
            </a: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r>
              <a:rPr lang="ru-RU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4.Приготовили смесь из цеолита и клея для керамической плитки</a:t>
            </a: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r>
              <a:rPr lang="ru-RU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5.Тщательно перемешивали смесь</a:t>
            </a: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r>
              <a:rPr lang="ru-RU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6.Половину раствора перелили в каркас</a:t>
            </a: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r>
              <a:rPr lang="ru-RU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7.На смесь уложили нихромово-никелиновую спираль</a:t>
            </a: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r>
              <a:rPr lang="ru-RU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8.Наложили армированную ленту, как арматуру</a:t>
            </a: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r>
              <a:rPr lang="ru-RU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9.Залили оставшеюся смесь на каркас</a:t>
            </a: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Изображение 4" descr="IMG-20191119-WA00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0805" y="971550"/>
            <a:ext cx="1358265" cy="1811655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8" name="Изображение 45" descr="IMG-20191119-WA00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695" y="971550"/>
            <a:ext cx="1357630" cy="1811655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0" name="Изображение 49" descr="IMG_20191119_1431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6525" y="4846320"/>
            <a:ext cx="2344420" cy="1758315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33" name="Изображение 33" descr="IMG-20191215-WA000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271645" y="4552950"/>
            <a:ext cx="1757680" cy="2343785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pic>
        <p:nvPicPr>
          <p:cNvPr id="4" name="Изображение 36" descr="IMG-20191215-WA000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0025" y="3596640"/>
            <a:ext cx="2331720" cy="1748790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" name="Замещающее содержимое 4"/>
          <p:cNvGraphicFramePr/>
          <p:nvPr>
            <p:ph idx="1"/>
          </p:nvPr>
        </p:nvGraphicFramePr>
        <p:xfrm>
          <a:off x="1258443" y="925195"/>
          <a:ext cx="7498080" cy="3844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910"/>
                <a:gridCol w="1441450"/>
                <a:gridCol w="1249680"/>
                <a:gridCol w="1249680"/>
                <a:gridCol w="1249680"/>
                <a:gridCol w="1249680"/>
              </a:tblGrid>
              <a:tr h="54927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Раствор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Объем,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Плотность,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Масса,г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плиты, г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49275">
                <a:tc rowSpan="3">
                  <a:txBody>
                    <a:bodyPr/>
                    <a:p>
                      <a:pPr algn="ctr">
                        <a:buNone/>
                      </a:pP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Цеолит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2300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p>
                      <a:pPr algn="ctr">
                        <a:buNone/>
                      </a:pP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12915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49275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Керамический клей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6000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9000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cPr/>
                </a:tc>
              </a:tr>
              <a:tr h="549275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Речной песок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436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cPr/>
                </a:tc>
              </a:tr>
              <a:tr h="549275">
                <a:tc rowSpan="3">
                  <a:txBody>
                    <a:bodyPr/>
                    <a:p>
                      <a:pPr algn="ctr">
                        <a:buNone/>
                      </a:pP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Пеноцеолит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0,75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p>
                      <a:pPr algn="ctr">
                        <a:buNone/>
                      </a:pP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14245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49275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Керамический клей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8666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13000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cPr/>
                </a:tc>
              </a:tr>
              <a:tr h="549275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Речной песок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436</a:t>
                      </a:r>
                      <a:endParaRPr lang="ru-RU" altLang="en-US" sz="14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cPr/>
                </a:tc>
              </a:tr>
            </a:tbl>
          </a:graphicData>
        </a:graphic>
      </p:graphicFrame>
      <p:sp>
        <p:nvSpPr>
          <p:cNvPr id="8" name="Текстовое поле 7"/>
          <p:cNvSpPr txBox="1"/>
          <p:nvPr/>
        </p:nvSpPr>
        <p:spPr>
          <a:xfrm>
            <a:off x="1258570" y="181610"/>
            <a:ext cx="74974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(состав, объем, плотность, масса) бетонных плит, изготовленных с добавлением различных материалов</a:t>
            </a:r>
            <a:endParaRPr lang="ru-RU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6388" y="-30480"/>
            <a:ext cx="7498080" cy="1143000"/>
          </a:xfrm>
        </p:spPr>
        <p:txBody>
          <a:bodyPr>
            <a:noAutofit/>
          </a:bodyPr>
          <a:p>
            <a:pPr algn="ctr"/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Исследование теплопроводности </a:t>
            </a:r>
            <a:b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 электронагревательных панелей №1 и №2 и сравнение с заводским вариантом</a:t>
            </a:r>
            <a:endParaRPr lang="ru-RU" sz="20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141095" y="998855"/>
            <a:ext cx="7675245" cy="5440680"/>
          </a:xfrm>
        </p:spPr>
        <p:txBody>
          <a:bodyPr>
            <a:normAutofit lnSpcReduction="20000"/>
          </a:bodyPr>
          <a:p>
            <a:pPr marL="82550" indent="0">
              <a:buNone/>
            </a:pPr>
            <a:r>
              <a:rPr lang="ru-RU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работы: исследование коэффициента теплопроводности панели</a:t>
            </a: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 algn="just">
              <a:buNone/>
            </a:pP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е поле 43"/>
          <p:cNvSpPr txBox="1"/>
          <p:nvPr/>
        </p:nvSpPr>
        <p:spPr>
          <a:xfrm>
            <a:off x="2004060" y="1776095"/>
            <a:ext cx="605155" cy="876935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altLang="zh-CN" sz="1100" kern="100"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t</a:t>
            </a:r>
            <a:r>
              <a:rPr lang="en-US" altLang="zh-CN" sz="1100" kern="1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  <a:sym typeface="Times New Roman" panose="02020603050405020304"/>
              </a:rPr>
              <a:t>℃</a:t>
            </a:r>
            <a:endParaRPr lang="en-US" altLang="zh-CN" sz="1100" kern="100">
              <a:latin typeface="Calibri" panose="020F0502020204030204"/>
              <a:ea typeface="SimSun" panose="02010600030101010101" pitchFamily="2" charset="-122"/>
              <a:cs typeface="Calibri" panose="020F0502020204030204"/>
              <a:sym typeface="Times New Roman" panose="02020603050405020304"/>
            </a:endParaRPr>
          </a:p>
        </p:txBody>
      </p:sp>
      <p:graphicFrame>
        <p:nvGraphicFramePr>
          <p:cNvPr id="4" name="Диаграмма 6"/>
          <p:cNvGraphicFramePr/>
          <p:nvPr/>
        </p:nvGraphicFramePr>
        <p:xfrm>
          <a:off x="1326515" y="1529080"/>
          <a:ext cx="7489825" cy="4692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Скругленный прямоугольник 2"/>
          <p:cNvSpPr/>
          <p:nvPr/>
        </p:nvSpPr>
        <p:spPr>
          <a:xfrm>
            <a:off x="1141730" y="5551805"/>
            <a:ext cx="7894320" cy="108521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ru-RU" altLang="en-US"/>
          </a:p>
        </p:txBody>
      </p:sp>
      <p:graphicFrame>
        <p:nvGraphicFramePr>
          <p:cNvPr id="22" name="Замещающее содержимое 21"/>
          <p:cNvGraphicFramePr/>
          <p:nvPr>
            <p:ph sz="half" idx="1"/>
          </p:nvPr>
        </p:nvGraphicFramePr>
        <p:xfrm>
          <a:off x="1141095" y="34925"/>
          <a:ext cx="7722870" cy="264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5035"/>
                <a:gridCol w="1257935"/>
                <a:gridCol w="736600"/>
                <a:gridCol w="904240"/>
                <a:gridCol w="937260"/>
                <a:gridCol w="948055"/>
                <a:gridCol w="2023745"/>
              </a:tblGrid>
              <a:tr h="1097280">
                <a:tc>
                  <a:txBody>
                    <a:bodyPr/>
                    <a:p>
                      <a:pPr algn="ctr">
                        <a:buNone/>
                      </a:pPr>
                      <a:endParaRPr lang="ru-RU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Панель</a:t>
                      </a:r>
                      <a:endParaRPr lang="ru-RU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ru-RU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поверхности S, </a:t>
                      </a:r>
                      <a:endParaRPr lang="ru-RU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ru-RU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Толщна стенок d, см</a:t>
                      </a:r>
                      <a:endParaRPr lang="ru-RU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ru-RU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9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теплоты, переносимое через данную поверхность, Дж</a:t>
                      </a:r>
                      <a:endParaRPr lang="ru-RU" altLang="en-US" sz="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ru-RU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переноса тепла, с</a:t>
                      </a:r>
                      <a:endParaRPr lang="ru-RU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ru-RU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Тепловой поток ,</a:t>
                      </a:r>
                      <a:endParaRPr lang="ru-RU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</a:t>
                      </a:r>
                      <a:endParaRPr lang="ru-RU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ru-RU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</a:t>
                      </a:r>
                      <a:endParaRPr lang="ru-RU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теплопровод-ности ӕ,</a:t>
                      </a:r>
                      <a:endParaRPr lang="ru-RU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Вт/м</a:t>
                      </a:r>
                      <a:endParaRPr lang="ru-RU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083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2200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1836000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4080</a:t>
                      </a:r>
                      <a:endParaRPr lang="ru-RU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1,63</a:t>
                      </a:r>
                      <a:endParaRPr lang="en-US" altLang="en-US" sz="12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/>
                </a:tc>
              </a:tr>
              <a:tr h="40957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№2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2200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1350000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ru-RU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1,34</a:t>
                      </a:r>
                      <a:endParaRPr lang="en-US" altLang="en-US" sz="12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/>
                </a:tc>
              </a:tr>
              <a:tr h="7315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Готовая заводская панель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2475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810000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1800</a:t>
                      </a:r>
                      <a:endParaRPr lang="ru-RU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  <a:endParaRPr lang="ru-RU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1,20</a:t>
                      </a:r>
                      <a:endParaRPr lang="en-US" altLang="en-US" sz="12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/>
                </a:tc>
              </a:tr>
            </a:tbl>
          </a:graphicData>
        </a:graphic>
      </p:graphicFrame>
      <p:sp>
        <p:nvSpPr>
          <p:cNvPr id="2" name="Текстовое поле 1"/>
          <p:cNvSpPr txBox="1"/>
          <p:nvPr/>
        </p:nvSpPr>
        <p:spPr>
          <a:xfrm>
            <a:off x="1141095" y="5608955"/>
            <a:ext cx="78695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Вывод: Панель с составом пеноцеолит набрала максимальное значение температуры 91 </a:t>
            </a:r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℃ </a:t>
            </a:r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 50 минут, и остывала более 2 часов это говорит о том, что панель обладает низкой теплопроводностью.</a:t>
            </a:r>
            <a:endParaRPr lang="ru-RU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1"/>
          <a:srcRect b="75124"/>
          <a:stretch>
            <a:fillRect/>
          </a:stretch>
        </p:blipFill>
        <p:spPr>
          <a:xfrm>
            <a:off x="1141095" y="2778760"/>
            <a:ext cx="4038600" cy="1085215"/>
          </a:xfrm>
          <a:prstGeom prst="rect">
            <a:avLst/>
          </a:prstGeom>
        </p:spPr>
      </p:pic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1"/>
          <a:srcRect t="61805"/>
          <a:stretch>
            <a:fillRect/>
          </a:stretch>
        </p:blipFill>
        <p:spPr>
          <a:xfrm>
            <a:off x="4130675" y="3809365"/>
            <a:ext cx="4038600" cy="1666240"/>
          </a:xfrm>
          <a:prstGeom prst="rect">
            <a:avLst/>
          </a:prstGeom>
        </p:spPr>
      </p:pic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1"/>
          <a:srcRect l="-1777" t="24760" r="29638" b="38297"/>
          <a:stretch>
            <a:fillRect/>
          </a:stretch>
        </p:blipFill>
        <p:spPr>
          <a:xfrm>
            <a:off x="1141095" y="3863975"/>
            <a:ext cx="2913380" cy="161163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Скругленный прямоугольник 12"/>
          <p:cNvSpPr/>
          <p:nvPr/>
        </p:nvSpPr>
        <p:spPr>
          <a:xfrm>
            <a:off x="1141730" y="5958840"/>
            <a:ext cx="7792085" cy="78676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-144145"/>
            <a:ext cx="7498080" cy="1143000"/>
          </a:xfrm>
        </p:spPr>
        <p:txBody>
          <a:bodyPr>
            <a:noAutofit/>
          </a:bodyPr>
          <a:p>
            <a:pPr algn="ctr"/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2.3 Сравнение экономического эффекта панели и электроконвектора</a:t>
            </a:r>
            <a:endParaRPr lang="ru-RU" sz="20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20000"/>
          </a:bodyPr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>
              <a:buNone/>
            </a:pPr>
            <a:endParaRPr lang="ru-RU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 algn="just">
              <a:buNone/>
            </a:pP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/>
          <p:nvPr/>
        </p:nvGraphicFramePr>
        <p:xfrm>
          <a:off x="1141095" y="744855"/>
          <a:ext cx="7853045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480"/>
                <a:gridCol w="1104265"/>
                <a:gridCol w="818515"/>
                <a:gridCol w="1370965"/>
                <a:gridCol w="1009015"/>
                <a:gridCol w="1066165"/>
                <a:gridCol w="2199640"/>
              </a:tblGrid>
              <a:tr h="381000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№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Нагреватель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МощностьP,Вт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Продолжительность работы, t,сек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эл.тока,</a:t>
                      </a:r>
                      <a:endParaRPr 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A,кВт*ч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эл.энергии, коп.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Экономия электроэнергии,  потребляемой электронагревательными панелями по сравнинению с конвектором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</a:tr>
              <a:tr h="381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Панель №1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4080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0,51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220,83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1,96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</a:tr>
              <a:tr h="381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Панель №2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0,375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162,375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2,66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</a:tr>
              <a:tr h="381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Готовая панель «КОВЧЕГ»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450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1800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0,225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97,425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4,44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</a:tr>
              <a:tr h="381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Конвектор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3600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433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/>
                </a:tc>
              </a:tr>
            </a:tbl>
          </a:graphicData>
        </a:graphic>
      </p:graphicFrame>
      <p:pic>
        <p:nvPicPr>
          <p:cNvPr id="9" name="Замещающее содержимое 8" descr="формулы"/>
          <p:cNvPicPr>
            <a:picLocks noChangeAspect="1"/>
          </p:cNvPicPr>
          <p:nvPr>
            <p:ph sz="half" idx="2"/>
          </p:nvPr>
        </p:nvPicPr>
        <p:blipFill>
          <a:blip r:embed="rId1"/>
          <a:srcRect l="-1267" t="-191" r="1267" b="67258"/>
          <a:stretch>
            <a:fillRect/>
          </a:stretch>
        </p:blipFill>
        <p:spPr>
          <a:xfrm>
            <a:off x="1141095" y="3211195"/>
            <a:ext cx="3657600" cy="1202055"/>
          </a:xfrm>
          <a:prstGeom prst="rect">
            <a:avLst/>
          </a:prstGeom>
        </p:spPr>
      </p:pic>
      <p:pic>
        <p:nvPicPr>
          <p:cNvPr id="10" name="Замещающее содержимое 8" descr="формулы"/>
          <p:cNvPicPr>
            <a:picLocks noChangeAspect="1"/>
          </p:cNvPicPr>
          <p:nvPr/>
        </p:nvPicPr>
        <p:blipFill>
          <a:blip r:embed="rId1"/>
          <a:srcRect t="32255" b="31994"/>
          <a:stretch>
            <a:fillRect/>
          </a:stretch>
        </p:blipFill>
        <p:spPr>
          <a:xfrm>
            <a:off x="4798695" y="3816985"/>
            <a:ext cx="4013200" cy="1431925"/>
          </a:xfrm>
          <a:prstGeom prst="rect">
            <a:avLst/>
          </a:prstGeom>
        </p:spPr>
      </p:pic>
      <p:pic>
        <p:nvPicPr>
          <p:cNvPr id="11" name="Замещающее содержимое 8" descr="формулы"/>
          <p:cNvPicPr>
            <a:picLocks noChangeAspect="1"/>
          </p:cNvPicPr>
          <p:nvPr/>
        </p:nvPicPr>
        <p:blipFill>
          <a:blip r:embed="rId1"/>
          <a:srcRect l="903" t="68747" r="42708" b="-870"/>
          <a:stretch>
            <a:fillRect/>
          </a:stretch>
        </p:blipFill>
        <p:spPr>
          <a:xfrm>
            <a:off x="1141095" y="4337050"/>
            <a:ext cx="2853055" cy="1621790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/>
        </p:nvSpPr>
        <p:spPr>
          <a:xfrm>
            <a:off x="1244600" y="5937250"/>
            <a:ext cx="75184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Вывод</a:t>
            </a:r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: Панель №2 экономически выгодна в плане потребления электро энергии  в 2,66 раза чем, обычный конвектор и может быть использована в качестве источника тепла.</a:t>
            </a:r>
            <a:endParaRPr lang="ru-RU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57150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928670"/>
            <a:ext cx="7933588" cy="5929330"/>
          </a:xfrm>
        </p:spPr>
        <p:txBody>
          <a:bodyPr/>
          <a:lstStyle/>
          <a:p>
            <a:pPr marL="596900" lvl="0" indent="-514350" algn="just">
              <a:buFont typeface="+mj-lt"/>
              <a:buAutoNum type="arabicPeriod"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Экспериментальные образцы бетонной плиты состава </a:t>
            </a:r>
            <a:r>
              <a:rPr lang="ru-RU" sz="14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 : цеолит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соотношении 3 : 5 </a:t>
            </a:r>
            <a:r>
              <a:rPr lang="ru-RU" sz="14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речной песок : цеолит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соотношении 3 : 2,5 : 5 обладают низкой теплопроводностью, значит у них  продолжительность удерживания  тепла дольше, что, в свою очередь, повышает эффективность использования плиты в качестве электронагревательного прибора. 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6900" lvl="0" indent="-514350" algn="just">
              <a:buFont typeface="+mj-lt"/>
              <a:buAutoNum type="arabicPeriod"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Панель с составом цеолит; керамический клей в соотношении 2300 см3: 6000 см3  за 68 минут нагрелось до максимального значения температуры и не превышает нормам пожаробезопасности и остывает более 1 часа и 50 минут, однако панель с составом керамический клей; пеноцеолит за 50 минут нагрелось до максимального значения температуры 91℃ и остывала более 2 часов, что в разы эффектинее панели №1.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6900" lvl="0" indent="-514350" algn="just">
              <a:buFont typeface="+mj-lt"/>
              <a:buAutoNum type="arabicPeriod"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скорость падения температуры панели №1 составляет  0,45℃,  №2 - 0,46℃.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6900" lvl="0" indent="-514350" algn="just">
              <a:buFont typeface="+mj-lt"/>
              <a:buAutoNum type="arabicPeriod"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Панели экономически выгодныы в плане потребления электрической энергии.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6900" lvl="0" indent="-514350" algn="just">
              <a:buFont typeface="+mj-lt"/>
              <a:buAutoNum type="arabicPeriod"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изготовлении экспериментальных плит использовался цеолит, добываемый на местности </a:t>
            </a: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Хонгуруу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Сунтарского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улуса, добыча которого давно освоена и может быть использован в качестве дополнительного компонента для изготовления электронагревательной панели. 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6900" lvl="0" indent="-514350" algn="just">
              <a:buFont typeface="+mj-lt"/>
              <a:buAutoNum type="arabicPeriod"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Границы практической применимости результатов исследовательской работы: </a:t>
            </a: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Сунтарский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Ленский, </a:t>
            </a: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Олекминский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улусы.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7956</Words>
  <Application>WPS Presentation</Application>
  <PresentationFormat>Экран (4:3)</PresentationFormat>
  <Paragraphs>694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4" baseType="lpstr">
      <vt:lpstr>Arial</vt:lpstr>
      <vt:lpstr>SimSun</vt:lpstr>
      <vt:lpstr>Wingdings</vt:lpstr>
      <vt:lpstr>Wingdings 2</vt:lpstr>
      <vt:lpstr>Verdana</vt:lpstr>
      <vt:lpstr>Times New Roman</vt:lpstr>
      <vt:lpstr>Times New Roman</vt:lpstr>
      <vt:lpstr>Calibri</vt:lpstr>
      <vt:lpstr>Calibri</vt:lpstr>
      <vt:lpstr>Gill Sans MT</vt:lpstr>
      <vt:lpstr>Corbel</vt:lpstr>
      <vt:lpstr>Microsoft YaHei</vt:lpstr>
      <vt:lpstr/>
      <vt:lpstr>Arial Unicode MS</vt:lpstr>
      <vt:lpstr>Wingdings</vt:lpstr>
      <vt:lpstr>Liberation Mono</vt:lpstr>
      <vt:lpstr>Солнцестояние</vt:lpstr>
      <vt:lpstr>Конкурс научно-технолочгических проектов «Большие вызовы»</vt:lpstr>
      <vt:lpstr>АКТУАЛЬНОСТЬ ИССЛЕДОВАНИЯ</vt:lpstr>
      <vt:lpstr>PowerPoint 演示文稿</vt:lpstr>
      <vt:lpstr>PowerPoint 演示文稿</vt:lpstr>
      <vt:lpstr>Эксперимент 1. Изготовление экспериментальных электронагревательных бетонных плит с различным составом</vt:lpstr>
      <vt:lpstr>    Характеристика (состав, объем, плотность, масса) бетонных плит, изготовленных с добавлением различных материалов   </vt:lpstr>
      <vt:lpstr>2. Определение теплопроводности  экспериментальных электронагревательных бетонных плит,  изготовленных из разного состава </vt:lpstr>
      <vt:lpstr>PowerPoint 演示文稿</vt:lpstr>
      <vt:lpstr>Мощность электрического тока, проходящего   через изготовленные образцы электронагревательных бетонных плит </vt:lpstr>
      <vt:lpstr>PowerPoint 演示文稿</vt:lpstr>
      <vt:lpstr>II. Электронагревательная панель</vt:lpstr>
      <vt:lpstr>2.1 Изготовление электронагревательной панели с добавлением цеолита и пеноцеолита</vt:lpstr>
      <vt:lpstr>PowerPoint 演示文稿</vt:lpstr>
      <vt:lpstr>Исследование теплопроводности  у электронагревательных панелей №1 и №2 и сравнение с заводским вариантом</vt:lpstr>
      <vt:lpstr>PowerPoint 演示文稿</vt:lpstr>
      <vt:lpstr>2.3 Сравнение экономического эффекта панели и электроконвектора</vt:lpstr>
      <vt:lpstr>ЗАКЛЮЧЕНИЕ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Республики Саха (Якутия) МКУ «Сунтарский орган управления образования» МБОУ «Сунтарский политехнический лицей-интернат» XXII республиканская научная конференция – конкурс молодых исследователей имени В.П. Ларионова «Шаг в будущее – Инникигэ хардыы – Professor V.P. Larionov  «A Step into the Future Science Fair»</dc:title>
  <dc:creator>user</dc:creator>
  <cp:lastModifiedBy>Эдик</cp:lastModifiedBy>
  <cp:revision>79</cp:revision>
  <dcterms:created xsi:type="dcterms:W3CDTF">2018-01-04T02:09:00Z</dcterms:created>
  <dcterms:modified xsi:type="dcterms:W3CDTF">2020-03-13T01:46:02Z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1049-11.2.0.9085</vt:lpwstr>
  </property>
</Properties>
</file>