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8" r:id="rId12"/>
    <p:sldId id="266" r:id="rId13"/>
    <p:sldId id="267" r:id="rId14"/>
    <p:sldId id="270" r:id="rId15"/>
    <p:sldId id="275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78E9F-B996-4D0E-B07F-300BCD3A9EFF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F2D8A-C7F7-4854-BEF3-0152C7A2C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F2D8A-C7F7-4854-BEF3-0152C7A2CF6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44751630.jpg"/>
          <p:cNvPicPr>
            <a:picLocks noChangeAspect="1"/>
          </p:cNvPicPr>
          <p:nvPr/>
        </p:nvPicPr>
        <p:blipFill>
          <a:blip r:embed="rId2"/>
          <a:srcRect b="624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oat_of_Arms_of_the_Komi_Republic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857232"/>
            <a:ext cx="1643074" cy="1901857"/>
          </a:xfrm>
          <a:prstGeom prst="rect">
            <a:avLst/>
          </a:prstGeom>
        </p:spPr>
      </p:pic>
      <p:pic>
        <p:nvPicPr>
          <p:cNvPr id="6" name="Рисунок 5" descr="_5ce39cd738bd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5214950"/>
            <a:ext cx="6786610" cy="1334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lag-map_of_Komi_Republic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2" y="1000108"/>
            <a:ext cx="2366838" cy="23983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9290" y="2786058"/>
            <a:ext cx="3214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Работу подготовил: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Юрченко Мирон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МОУ СОШ №2, 1«А»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Руководитель: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Богданова Н.В.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МОУ СОШ №2,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0512-039.jpg"/>
          <p:cNvPicPr>
            <a:picLocks noChangeAspect="1"/>
          </p:cNvPicPr>
          <p:nvPr/>
        </p:nvPicPr>
        <p:blipFill>
          <a:blip r:embed="rId6" cstate="print"/>
          <a:srcRect l="24671" r="20450" b="9218"/>
          <a:stretch>
            <a:fillRect/>
          </a:stretch>
        </p:blipFill>
        <p:spPr>
          <a:xfrm>
            <a:off x="4071934" y="1714488"/>
            <a:ext cx="714380" cy="886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785786" y="3500438"/>
            <a:ext cx="5500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Исследовательская работа:</a:t>
            </a:r>
          </a:p>
          <a:p>
            <a:pPr algn="ctr"/>
            <a:r>
              <a:rPr lang="ru-RU" sz="3600" dirty="0" smtClean="0"/>
              <a:t>«Загадочная  чешуйка»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14480" y="4143380"/>
            <a:ext cx="63935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</a:rPr>
              <a:t>Путешествия</a:t>
            </a:r>
          </a:p>
          <a:p>
            <a:pPr algn="ctr"/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</a:rPr>
              <a:t> по </a:t>
            </a:r>
            <a:r>
              <a:rPr lang="ru-RU" sz="40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</a:rPr>
              <a:t>России</a:t>
            </a:r>
            <a:endParaRPr lang="ru-RU" sz="4000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</a:endParaRPr>
          </a:p>
        </p:txBody>
      </p:sp>
      <p:pic>
        <p:nvPicPr>
          <p:cNvPr id="9" name="Рисунок 8" descr="qodWS2AUS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3429000"/>
            <a:ext cx="2250279" cy="300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5bFEodCek-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285728"/>
            <a:ext cx="2714626" cy="3619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1HzMYplD6N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286124"/>
            <a:ext cx="251819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t-FEcuBhhU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0"/>
            <a:ext cx="2411015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HNQp8DZG2l4.jpg"/>
          <p:cNvPicPr>
            <a:picLocks noChangeAspect="1"/>
          </p:cNvPicPr>
          <p:nvPr/>
        </p:nvPicPr>
        <p:blipFill>
          <a:blip r:embed="rId7" cstate="print"/>
          <a:srcRect b="27777"/>
          <a:stretch>
            <a:fillRect/>
          </a:stretch>
        </p:blipFill>
        <p:spPr>
          <a:xfrm>
            <a:off x="285720" y="214290"/>
            <a:ext cx="2893221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lavka_stariny_2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14290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5720" y="271462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Антикварная лавка</a:t>
            </a:r>
            <a:endParaRPr lang="ru-RU" dirty="0"/>
          </a:p>
        </p:txBody>
      </p:sp>
      <p:pic>
        <p:nvPicPr>
          <p:cNvPr id="7" name="Рисунок 6" descr="h_1506100348_8992411_7fe76b5fb8-e152786477679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0"/>
            <a:ext cx="3524274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643438" y="257174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«Загадочные чешуйки»</a:t>
            </a:r>
            <a:endParaRPr lang="ru-RU" dirty="0"/>
          </a:p>
        </p:txBody>
      </p:sp>
      <p:pic>
        <p:nvPicPr>
          <p:cNvPr id="9" name="Рисунок 8" descr="OwWpJco-pMM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3066735"/>
            <a:ext cx="3469007" cy="3791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204861_352_canny_pic.jpg"/>
          <p:cNvPicPr>
            <a:picLocks noChangeAspect="1"/>
          </p:cNvPicPr>
          <p:nvPr/>
        </p:nvPicPr>
        <p:blipFill>
          <a:blip r:embed="rId6"/>
          <a:srcRect l="6763" t="846" r="3809" b="13614"/>
          <a:stretch>
            <a:fillRect/>
          </a:stretch>
        </p:blipFill>
        <p:spPr>
          <a:xfrm>
            <a:off x="4500562" y="3500438"/>
            <a:ext cx="1643074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643306" y="5429264"/>
            <a:ext cx="36433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t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Насколько древние эти</a:t>
            </a:r>
          </a:p>
          <a:p>
            <a:pPr lvl="0" algn="ctr" fontAlgn="t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7620" y="5786454"/>
            <a:ext cx="3497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монетки – чешуйки?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500042"/>
            <a:ext cx="8251041" cy="47705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 исследовательской работы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попытаться установить время изготовления данных монет.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Изучить необходимую литературу по данной теме.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Изучить монеты с помощью увеличительных приборов.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помощью расшифровки рисунков и надписи на монетах попытаться их датировать.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Поделиться с одноклассниками результатами исследования.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Создать закладку – раскраску.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Методы исследования: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fontAlgn="t"/>
            <a:r>
              <a:rPr lang="ru-RU" sz="1400" dirty="0" smtClean="0">
                <a:latin typeface="Arial" pitchFamily="34" charset="0"/>
                <a:cs typeface="Arial" pitchFamily="34" charset="0"/>
              </a:rPr>
              <a:t>сравнительный;</a:t>
            </a:r>
          </a:p>
          <a:p>
            <a:pPr lvl="0" fontAlgn="t"/>
            <a:r>
              <a:rPr lang="ru-RU" sz="1400" dirty="0" smtClean="0">
                <a:latin typeface="Arial" pitchFamily="34" charset="0"/>
                <a:cs typeface="Arial" pitchFamily="34" charset="0"/>
              </a:rPr>
              <a:t>метод аналогии;</a:t>
            </a:r>
          </a:p>
          <a:p>
            <a:pPr lvl="0" fontAlgn="t"/>
            <a:r>
              <a:rPr lang="ru-RU" sz="1400" dirty="0" smtClean="0">
                <a:latin typeface="Arial" pitchFamily="34" charset="0"/>
                <a:cs typeface="Arial" pitchFamily="34" charset="0"/>
              </a:rPr>
              <a:t>анализа литературы и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синтезирования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полученных фактов;</a:t>
            </a:r>
          </a:p>
          <a:p>
            <a:pPr lvl="0" fontAlgn="t"/>
            <a:r>
              <a:rPr lang="ru-RU" sz="1400" dirty="0" smtClean="0">
                <a:latin typeface="Arial" pitchFamily="34" charset="0"/>
                <a:cs typeface="Arial" pitchFamily="34" charset="0"/>
              </a:rPr>
              <a:t>наблюдения.</a:t>
            </a:r>
          </a:p>
          <a:p>
            <a:pPr fontAlgn="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Объект исследования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 старинные монеты.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depositphotos_151932068-stock-photo-stickwoman-and-stickman-communication-probl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3286124"/>
            <a:ext cx="3000396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86ef24e4ab19db88664cdb934f4c12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643314"/>
            <a:ext cx="3704362" cy="2505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62" y="357166"/>
            <a:ext cx="76554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Первый этап исследования монеты, включал в себя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изучение её с помощью увеличительного стекла.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(Рис.1, Рис.2)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owUoWOvDL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571612"/>
            <a:ext cx="2928958" cy="3905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q_hk5kXZs6U.jpg"/>
          <p:cNvPicPr>
            <a:picLocks noChangeAspect="1"/>
          </p:cNvPicPr>
          <p:nvPr/>
        </p:nvPicPr>
        <p:blipFill>
          <a:blip r:embed="rId4"/>
          <a:srcRect l="22222" b="38541"/>
          <a:stretch>
            <a:fillRect/>
          </a:stretch>
        </p:blipFill>
        <p:spPr>
          <a:xfrm>
            <a:off x="4572000" y="1857364"/>
            <a:ext cx="4000496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57224" y="557214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215074" y="621508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1200px-Coat_of_Arms_of_the_Russian_Federation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285728"/>
            <a:ext cx="2406312" cy="2857496"/>
          </a:xfrm>
          <a:prstGeom prst="rect">
            <a:avLst/>
          </a:prstGeom>
        </p:spPr>
      </p:pic>
      <p:pic>
        <p:nvPicPr>
          <p:cNvPr id="6" name="Рисунок 5" descr="Coat_of_arms_of_Russia_Empire_without_shiel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928670"/>
            <a:ext cx="1859439" cy="2247132"/>
          </a:xfrm>
          <a:prstGeom prst="rect">
            <a:avLst/>
          </a:prstGeom>
        </p:spPr>
      </p:pic>
      <p:pic>
        <p:nvPicPr>
          <p:cNvPr id="7" name="Рисунок 6" descr="Без названия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3929066"/>
            <a:ext cx="2746986" cy="2199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74px-Russian_passpor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74" y="214290"/>
            <a:ext cx="2501941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642910" y="214290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Имперский период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Герб Российской Федерации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357422" y="3857628"/>
            <a:ext cx="4929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Государственный герб изображен на монетах, чтобы можно  было отличить российские монеты  от денежных знаков других стран. </a:t>
            </a:r>
          </a:p>
          <a:p>
            <a:r>
              <a:rPr lang="ru-RU" dirty="0" smtClean="0"/>
              <a:t>Поэтому я предположил, что  должен увидеть с помощью лупы  изображение двуглавого орла. </a:t>
            </a:r>
            <a:endParaRPr lang="ru-RU" dirty="0"/>
          </a:p>
        </p:txBody>
      </p:sp>
      <p:pic>
        <p:nvPicPr>
          <p:cNvPr id="12" name="Рисунок 11" descr="bank-rossii-vernulsya-k-staromu-variantu-gerba-na-monetakh_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926" y="5420784"/>
            <a:ext cx="3065454" cy="1437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500042"/>
            <a:ext cx="858311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 каково было моё удивление, когда я разглядел на одной монете всадника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лошади,  в руках которого была сабля (Рис.3),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 на другой -  всадника на лошади с копьём (Рис.4).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м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714488"/>
            <a:ext cx="3828620" cy="1865538"/>
          </a:xfrm>
          <a:prstGeom prst="rect">
            <a:avLst/>
          </a:prstGeom>
        </p:spPr>
      </p:pic>
      <p:pic>
        <p:nvPicPr>
          <p:cNvPr id="10" name="Рисунок 9" descr="м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1643050"/>
            <a:ext cx="2928958" cy="2088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85852" y="371475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Рис.3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29388" y="385762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Рис.4</a:t>
            </a:r>
            <a:endParaRPr lang="ru-RU" dirty="0"/>
          </a:p>
        </p:txBody>
      </p:sp>
      <p:pic>
        <p:nvPicPr>
          <p:cNvPr id="16" name="Рисунок 15" descr="т.jpg"/>
          <p:cNvPicPr>
            <a:picLocks noChangeAspect="1"/>
          </p:cNvPicPr>
          <p:nvPr/>
        </p:nvPicPr>
        <p:blipFill>
          <a:blip r:embed="rId5" cstate="print"/>
          <a:srcRect t="17708"/>
          <a:stretch>
            <a:fillRect/>
          </a:stretch>
        </p:blipFill>
        <p:spPr>
          <a:xfrm>
            <a:off x="3286116" y="3786190"/>
            <a:ext cx="2604293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44000" cy="6858000"/>
          </a:xfr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00034" y="357166"/>
            <a:ext cx="74295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Гербы имеют не только страны, но и области и города.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столицы нашей Родины Москвы тоже есть свой герб.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нем изображен святой Георгий Победоносец. (Рис.6).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гм.jpg"/>
          <p:cNvPicPr>
            <a:picLocks noChangeAspect="1"/>
          </p:cNvPicPr>
          <p:nvPr/>
        </p:nvPicPr>
        <p:blipFill>
          <a:blip r:embed="rId3"/>
          <a:srcRect l="-35807" r="-43230" b="-45788"/>
          <a:stretch>
            <a:fillRect/>
          </a:stretch>
        </p:blipFill>
        <p:spPr>
          <a:xfrm>
            <a:off x="1500166" y="1285860"/>
            <a:ext cx="500066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unnamed.jpg"/>
          <p:cNvPicPr>
            <a:picLocks noChangeAspect="1"/>
          </p:cNvPicPr>
          <p:nvPr/>
        </p:nvPicPr>
        <p:blipFill>
          <a:blip r:embed="rId4"/>
          <a:srcRect b="4784"/>
          <a:stretch>
            <a:fillRect/>
          </a:stretch>
        </p:blipFill>
        <p:spPr>
          <a:xfrm>
            <a:off x="5572132" y="1643050"/>
            <a:ext cx="3401256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scale_1200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3857628"/>
            <a:ext cx="5268679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214810" y="4286256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Гербы городов</a:t>
            </a:r>
          </a:p>
          <a:p>
            <a:r>
              <a:rPr lang="ru-RU" dirty="0" smtClean="0"/>
              <a:t>Республики Коми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43636" y="4143380"/>
            <a:ext cx="300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Герб моего города.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714356"/>
            <a:ext cx="847328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самой мелкой монете России — копейке — изображен всадник с копьем.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слова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«копье»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произошло слово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«копейка»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Исследовав мамин кошелёк, я нашёл современную копейку.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сравнил её с моими монетами. (рис.7)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857364"/>
            <a:ext cx="342515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7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2" y="3357562"/>
            <a:ext cx="4447306" cy="1995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143108" y="45720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Рис.7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дм до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2500306"/>
            <a:ext cx="1714739" cy="1714739"/>
          </a:xfrm>
          <a:prstGeom prst="rect">
            <a:avLst/>
          </a:prstGeom>
        </p:spPr>
      </p:pic>
      <p:pic>
        <p:nvPicPr>
          <p:cNvPr id="6" name="Рисунок 5" descr="тём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4857760"/>
            <a:ext cx="2571768" cy="1257309"/>
          </a:xfrm>
          <a:prstGeom prst="rect">
            <a:avLst/>
          </a:prstGeom>
        </p:spPr>
      </p:pic>
      <p:pic>
        <p:nvPicPr>
          <p:cNvPr id="7" name="Рисунок 6" descr="невс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68" y="214290"/>
            <a:ext cx="2238388" cy="1071570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14678" y="1500174"/>
            <a:ext cx="28931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Печать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Александра Невского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XIII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scale_1200 (1).jfif"/>
          <p:cNvPicPr>
            <a:picLocks noChangeAspect="1"/>
          </p:cNvPicPr>
          <p:nvPr/>
        </p:nvPicPr>
        <p:blipFill>
          <a:blip r:embed="rId6"/>
          <a:srcRect r="35853"/>
          <a:stretch>
            <a:fillRect/>
          </a:stretch>
        </p:blipFill>
        <p:spPr>
          <a:xfrm>
            <a:off x="214282" y="142852"/>
            <a:ext cx="2643206" cy="283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857752" y="4286256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Печать Дмитрия Донского XIV в.</a:t>
            </a:r>
            <a:endParaRPr lang="ru-RU" dirty="0"/>
          </a:p>
        </p:txBody>
      </p:sp>
      <p:pic>
        <p:nvPicPr>
          <p:cNvPr id="11" name="Рисунок 10" descr="unnamed 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3702" y="1214422"/>
            <a:ext cx="204978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500298" y="6286520"/>
            <a:ext cx="4793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Монета Василия Тёмного Середина XV в.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scale_1200 (2).jf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596" y="3071810"/>
            <a:ext cx="267343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000496" y="0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Тогда я обратился за помощью к брату,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 который коллекционирует солдатиков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YVdtQV75hJ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642918"/>
            <a:ext cx="214314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б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85728"/>
            <a:ext cx="2500330" cy="3330272"/>
          </a:xfrm>
          <a:prstGeom prst="rect">
            <a:avLst/>
          </a:prstGeom>
        </p:spPr>
      </p:pic>
      <p:pic>
        <p:nvPicPr>
          <p:cNvPr id="8" name="Рисунок 7" descr="бр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786190"/>
            <a:ext cx="2214578" cy="2801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071802" y="1714488"/>
            <a:ext cx="328614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Разглядев внимательно русских воинов, я не обнаружил в их руках саблю, а вот у монгольского воина она была. Так как наше государство на протяжении нескольких столетий находилась в зависимости от монгол, возможно, от них мы и позаимствовали данный вид холодного оружия.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orig-2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285728"/>
            <a:ext cx="6664145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d9f1f18fb3ab4eeb9dfeee60d2de6bd2e8db3cf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142852"/>
            <a:ext cx="1827027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cale_1200 (3).jfif"/>
          <p:cNvPicPr>
            <a:picLocks noChangeAspect="1"/>
          </p:cNvPicPr>
          <p:nvPr/>
        </p:nvPicPr>
        <p:blipFill>
          <a:blip r:embed="rId5"/>
          <a:srcRect b="9390"/>
          <a:stretch>
            <a:fillRect/>
          </a:stretch>
        </p:blipFill>
        <p:spPr>
          <a:xfrm>
            <a:off x="6072198" y="142852"/>
            <a:ext cx="213360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м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2928934"/>
            <a:ext cx="3114240" cy="151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м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7950" y="3143248"/>
            <a:ext cx="1824644" cy="1300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928662" y="257174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ИВАН </a:t>
            </a:r>
            <a:r>
              <a:rPr lang="en-US" dirty="0" smtClean="0"/>
              <a:t>III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215074" y="2714620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ИВАН </a:t>
            </a:r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57290" y="5072074"/>
            <a:ext cx="71144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ru-RU" b="1" dirty="0" smtClean="0">
                <a:latin typeface="Arial" pitchFamily="34" charset="0"/>
                <a:cs typeface="Arial" pitchFamily="34" charset="0"/>
              </a:rPr>
              <a:t>Я достиг поставленной цели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установил время изготовления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dirty="0" smtClean="0">
                <a:latin typeface="Arial" pitchFamily="34" charset="0"/>
                <a:cs typeface="Arial" pitchFamily="34" charset="0"/>
              </a:rPr>
              <a:t> интересующих меня монет. </a:t>
            </a:r>
          </a:p>
          <a:p>
            <a:pPr algn="ctr" fontAlgn="t"/>
            <a:r>
              <a:rPr lang="ru-RU" dirty="0" smtClean="0">
                <a:latin typeface="Arial" pitchFamily="34" charset="0"/>
                <a:cs typeface="Arial" pitchFamily="34" charset="0"/>
              </a:rPr>
              <a:t>Но на этом я не остановился.</a:t>
            </a:r>
          </a:p>
          <a:p>
            <a:endParaRPr lang="ru-RU" dirty="0"/>
          </a:p>
        </p:txBody>
      </p:sp>
      <p:pic>
        <p:nvPicPr>
          <p:cNvPr id="13" name="Рисунок 12" descr="kisspng-goal-shooting-target-clip-art-goal-5ac0577d675a40.4703345615225547494233 (1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8992" y="2285992"/>
            <a:ext cx="2579272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285852" y="357166"/>
            <a:ext cx="694780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Изучив обратную сторону монет,  мне стало интересно,  </a:t>
            </a: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что помимо герба РФ может находиться у современных </a:t>
            </a: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монет на обратной стороне.</a:t>
            </a:r>
          </a:p>
          <a:p>
            <a:pPr algn="ctr"/>
            <a:endParaRPr lang="ru-RU" dirty="0"/>
          </a:p>
        </p:txBody>
      </p:sp>
      <p:pic>
        <p:nvPicPr>
          <p:cNvPr id="6" name="Рисунок 5" descr="9_NpBUyXVqw.jpg"/>
          <p:cNvPicPr>
            <a:picLocks noChangeAspect="1"/>
          </p:cNvPicPr>
          <p:nvPr/>
        </p:nvPicPr>
        <p:blipFill>
          <a:blip r:embed="rId3" cstate="print"/>
          <a:srcRect t="20833" b="8333"/>
          <a:stretch>
            <a:fillRect/>
          </a:stretch>
        </p:blipFill>
        <p:spPr>
          <a:xfrm>
            <a:off x="4429124" y="1428735"/>
            <a:ext cx="3500462" cy="3306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кг.jpg"/>
          <p:cNvPicPr>
            <a:picLocks noChangeAspect="1"/>
          </p:cNvPicPr>
          <p:nvPr/>
        </p:nvPicPr>
        <p:blipFill>
          <a:blip r:embed="rId4"/>
          <a:srcRect t="14993"/>
          <a:stretch>
            <a:fillRect/>
          </a:stretch>
        </p:blipFill>
        <p:spPr>
          <a:xfrm>
            <a:off x="214282" y="2000240"/>
            <a:ext cx="3286148" cy="372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231026_b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32" y="1357298"/>
            <a:ext cx="1868091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300_300_0__files_sitedata_401_1439_fdbe5f49-336c-49d3-8950-5c62e938c1bc_jpg_58FBFDE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4714884"/>
            <a:ext cx="3000396" cy="1960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закладка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14290"/>
            <a:ext cx="2571768" cy="5951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6248" y="500042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Я тоже захотел быть причастным к такому знаменательному событию и придумал для одноклассников закладку – раскраску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fEdLEyEXt3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000372"/>
            <a:ext cx="2950925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58h2g86ECc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4135" y="2143116"/>
            <a:ext cx="2769865" cy="369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00034" y="142852"/>
            <a:ext cx="5429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Выводы: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ходе исследовательской работы я: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14282" y="785794"/>
            <a:ext cx="722633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изучил государственную символику РФ, Республики Коми;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узнал историю происхождения слова «копейка»;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узнал, что одна монета (с сабелькой);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создал закладку – раскраску «Республика Коми»;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презентовал свою работу одноклассникам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N6kHv0k126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3357562"/>
            <a:ext cx="2867635" cy="3000396"/>
          </a:xfrm>
          <a:prstGeom prst="rect">
            <a:avLst/>
          </a:prstGeom>
        </p:spPr>
      </p:pic>
      <p:pic>
        <p:nvPicPr>
          <p:cNvPr id="10" name="Рисунок 9" descr="O-fWP9JYD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694288"/>
            <a:ext cx="2786082" cy="3774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1860916_36-p-abstraktnii-fon-rossiya-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668474" y="4643446"/>
            <a:ext cx="84755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Благодарим за внимание…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9" name="Рисунок 8" descr="YNMlcdIiRIU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285728"/>
            <a:ext cx="3214710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492</Words>
  <PresentationFormat>Экран (4:3)</PresentationFormat>
  <Paragraphs>89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54</cp:revision>
  <dcterms:created xsi:type="dcterms:W3CDTF">2021-11-03T12:33:07Z</dcterms:created>
  <dcterms:modified xsi:type="dcterms:W3CDTF">2021-11-09T23:23:01Z</dcterms:modified>
</cp:coreProperties>
</file>