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8288000" cy="10287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12" name="Уровень текста 1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21" name="Уровень текста 1…"/>
          <p:cNvSpPr txBox="1"/>
          <p:nvPr>
            <p:ph type="body" sz="quarter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30" name="Уровень текста 1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39" name="Уровень текста 1…"/>
          <p:cNvSpPr txBox="1"/>
          <p:nvPr>
            <p:ph type="body" sz="quarter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48" name="Уровень текста 1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Текст заголовка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58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73" name="Уровень текста 1…"/>
          <p:cNvSpPr txBox="1"/>
          <p:nvPr>
            <p:ph type="body" sz="quarter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Текст заголовка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83" name="Picture Placeholder 2"/>
          <p:cNvSpPr/>
          <p:nvPr>
            <p:ph type="pic" sz="quarter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Уровень текста 1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/>
          <p:nvPr>
            <p:ph type="title"/>
          </p:nvPr>
        </p:nvSpPr>
        <p:spPr>
          <a:xfrm>
            <a:off x="914400" y="138112"/>
            <a:ext cx="16459200" cy="2262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3" name="Уровень текста 1…"/>
          <p:cNvSpPr txBox="1"/>
          <p:nvPr>
            <p:ph type="body" idx="1"/>
          </p:nvPr>
        </p:nvSpPr>
        <p:spPr>
          <a:xfrm>
            <a:off x="914400" y="2400300"/>
            <a:ext cx="16459200" cy="788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/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4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.png"/><Relationship Id="rId4" Type="http://schemas.openxmlformats.org/officeDocument/2006/relationships/image" Target="../media/image1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2912312">
            <a:off x="10091590" y="4863195"/>
            <a:ext cx="9132218" cy="9625527"/>
          </a:xfrm>
          <a:prstGeom prst="rect">
            <a:avLst/>
          </a:prstGeom>
          <a:ln w="12700">
            <a:miter lim="400000"/>
          </a:ln>
        </p:spPr>
      </p:pic>
      <p:pic>
        <p:nvPicPr>
          <p:cNvPr id="95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1586456">
            <a:off x="-1741391" y="-2428066"/>
            <a:ext cx="8825308" cy="8229601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TextBox 6"/>
          <p:cNvSpPr txBox="1"/>
          <p:nvPr/>
        </p:nvSpPr>
        <p:spPr>
          <a:xfrm>
            <a:off x="1882685" y="1094509"/>
            <a:ext cx="14522630" cy="305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12400"/>
              </a:lnSpc>
              <a:defRPr sz="7500">
                <a:solidFill>
                  <a:srgbClr val="FFFFFF"/>
                </a:solidFill>
                <a:latin typeface="Forum"/>
                <a:ea typeface="Forum"/>
                <a:cs typeface="Forum"/>
                <a:sym typeface="Forum"/>
              </a:defRPr>
            </a:lvl1pPr>
          </a:lstStyle>
          <a:p>
            <a:pPr/>
            <a:r>
              <a:t>КИБЕРСПОРТ КАК ШКОЛЬНЫЙ ПРЕДМЕТ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7C659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image6.png" descr="image6.png"/>
          <p:cNvPicPr>
            <a:picLocks noChangeAspect="1"/>
          </p:cNvPicPr>
          <p:nvPr/>
        </p:nvPicPr>
        <p:blipFill>
          <a:blip r:embed="rId2">
            <a:extLst/>
          </a:blip>
          <a:srcRect l="0" t="43" r="0" b="43"/>
          <a:stretch>
            <a:fillRect/>
          </a:stretch>
        </p:blipFill>
        <p:spPr>
          <a:xfrm>
            <a:off x="1073385" y="5044010"/>
            <a:ext cx="4368893" cy="3121772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7769290">
            <a:off x="13105519" y="-2143275"/>
            <a:ext cx="6151627" cy="8229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0" name="main.jpg" descr="main.jpg"/>
          <p:cNvPicPr>
            <a:picLocks noChangeAspect="1"/>
          </p:cNvPicPr>
          <p:nvPr/>
        </p:nvPicPr>
        <p:blipFill>
          <a:blip r:embed="rId4">
            <a:extLst/>
          </a:blip>
          <a:srcRect l="0" t="14187" r="0" b="14187"/>
          <a:stretch>
            <a:fillRect/>
          </a:stretch>
        </p:blipFill>
        <p:spPr>
          <a:xfrm>
            <a:off x="861352" y="5034816"/>
            <a:ext cx="4963764" cy="2370198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TextBox 4"/>
          <p:cNvSpPr txBox="1"/>
          <p:nvPr/>
        </p:nvSpPr>
        <p:spPr>
          <a:xfrm>
            <a:off x="574299" y="493886"/>
            <a:ext cx="12454426" cy="2969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900"/>
              </a:lnSpc>
              <a:defRPr sz="5500">
                <a:solidFill>
                  <a:srgbClr val="FFFFFF"/>
                </a:solidFill>
                <a:latin typeface="Forum Medium"/>
                <a:ea typeface="Forum Medium"/>
                <a:cs typeface="Forum Medium"/>
                <a:sym typeface="Forum Medium"/>
              </a:defRPr>
            </a:lvl1pPr>
          </a:lstStyle>
          <a:p>
            <a:pPr/>
            <a:r>
              <a:t>КИБЕРСПОРТ - РАЗНОВИДНОСТЬ СПОРТА, В ОСНОВЕ КОТОРОГО ЛЕЖАТ КОМПЬЮТЕРНЫЕ ИГРЫ.</a:t>
            </a:r>
          </a:p>
        </p:txBody>
      </p:sp>
      <p:sp>
        <p:nvSpPr>
          <p:cNvPr id="102" name="Текст"/>
          <p:cNvSpPr txBox="1"/>
          <p:nvPr/>
        </p:nvSpPr>
        <p:spPr>
          <a:xfrm>
            <a:off x="9819447" y="6221246"/>
            <a:ext cx="6192431" cy="490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457200">
              <a:defRPr sz="1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03" name="-Киберспорт может быть одиночным или командным видом спорта…"/>
          <p:cNvSpPr txBox="1"/>
          <p:nvPr/>
        </p:nvSpPr>
        <p:spPr>
          <a:xfrm>
            <a:off x="7878773" y="4622925"/>
            <a:ext cx="8921511" cy="420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825500">
              <a:defRPr b="1" sz="4500">
                <a:solidFill>
                  <a:srgbClr val="EBEBEB"/>
                </a:solidFill>
                <a:latin typeface="Forum Medium"/>
                <a:ea typeface="Forum Medium"/>
                <a:cs typeface="Forum Medium"/>
                <a:sym typeface="Forum Medium"/>
              </a:defRPr>
            </a:pPr>
            <a:r>
              <a:t>-Киберспорт может быть одиночным или командным видом спорта </a:t>
            </a:r>
          </a:p>
          <a:p>
            <a:pPr defTabSz="825500">
              <a:defRPr b="1" sz="4500">
                <a:solidFill>
                  <a:srgbClr val="EBEBEB"/>
                </a:solidFill>
                <a:latin typeface="Forum Medium"/>
                <a:ea typeface="Forum Medium"/>
                <a:cs typeface="Forum Medium"/>
                <a:sym typeface="Forum Medium"/>
              </a:defRPr>
            </a:pPr>
            <a:r>
              <a:t>-большое разнообразие в одном виде спорта </a:t>
            </a:r>
          </a:p>
        </p:txBody>
      </p:sp>
      <p:pic>
        <p:nvPicPr>
          <p:cNvPr id="104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7634981">
            <a:off x="14503786" y="7312946"/>
            <a:ext cx="3355094" cy="44884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92B5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Box 3"/>
          <p:cNvSpPr txBox="1"/>
          <p:nvPr/>
        </p:nvSpPr>
        <p:spPr>
          <a:xfrm>
            <a:off x="5636470" y="517845"/>
            <a:ext cx="5448995" cy="1257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0800"/>
              </a:lnSpc>
              <a:defRPr sz="5500">
                <a:solidFill>
                  <a:srgbClr val="FFFFFF"/>
                </a:solidFill>
                <a:latin typeface="Forum"/>
                <a:ea typeface="Forum"/>
                <a:cs typeface="Forum"/>
                <a:sym typeface="Forum"/>
              </a:defRPr>
            </a:lvl1pPr>
          </a:lstStyle>
          <a:p>
            <a:pPr/>
            <a:r>
              <a:t>Преимущетсва </a:t>
            </a:r>
          </a:p>
        </p:txBody>
      </p:sp>
      <p:pic>
        <p:nvPicPr>
          <p:cNvPr id="107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rcRect l="0" t="9888" r="0" b="9888"/>
          <a:stretch>
            <a:fillRect/>
          </a:stretch>
        </p:blipFill>
        <p:spPr>
          <a:xfrm rot="19028800">
            <a:off x="14134650" y="-3060134"/>
            <a:ext cx="9301087" cy="6799467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-развитие коммуникации и иностранной речи…"/>
          <p:cNvSpPr txBox="1"/>
          <p:nvPr/>
        </p:nvSpPr>
        <p:spPr>
          <a:xfrm>
            <a:off x="1218340" y="2855207"/>
            <a:ext cx="9061904" cy="70598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825500">
              <a:defRPr b="1" sz="45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-развитие коммуникации и иностранной речи </a:t>
            </a:r>
          </a:p>
          <a:p>
            <a:pPr defTabSz="825500">
              <a:defRPr b="1" sz="45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-развитие реакции и мышление в критическое сиутуации</a:t>
            </a:r>
          </a:p>
          <a:p>
            <a:pPr defTabSz="825500">
              <a:defRPr b="1" sz="45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-Развитие медиа состовляющей </a:t>
            </a:r>
          </a:p>
          <a:p>
            <a:pPr defTabSz="825500">
              <a:defRPr b="1" sz="45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-отсутсвие травм </a:t>
            </a:r>
          </a:p>
          <a:p>
            <a:pPr defTabSz="825500">
              <a:defRPr b="1" sz="45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-Самоконтроль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92B5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8100000">
            <a:off x="-1401240" y="5766256"/>
            <a:ext cx="7804324" cy="82259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1365131">
            <a:off x="9650216" y="-1832328"/>
            <a:ext cx="7518608" cy="4680334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TextBox 4"/>
          <p:cNvSpPr txBox="1"/>
          <p:nvPr/>
        </p:nvSpPr>
        <p:spPr>
          <a:xfrm>
            <a:off x="1553809" y="526949"/>
            <a:ext cx="13406135" cy="27895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11500"/>
              </a:lnSpc>
              <a:defRPr sz="5500">
                <a:solidFill>
                  <a:srgbClr val="FFFFFF"/>
                </a:solidFill>
                <a:latin typeface="Forum"/>
                <a:ea typeface="Forum"/>
                <a:cs typeface="Forum"/>
                <a:sym typeface="Forum"/>
              </a:defRPr>
            </a:lvl1pPr>
          </a:lstStyle>
          <a:p>
            <a:pPr/>
            <a:r>
              <a:t>Киберспорт как предмет за рубежом и в России </a:t>
            </a:r>
          </a:p>
        </p:txBody>
      </p:sp>
      <p:sp>
        <p:nvSpPr>
          <p:cNvPr id="113" name="-Опыт введения в Америки…"/>
          <p:cNvSpPr txBox="1"/>
          <p:nvPr/>
        </p:nvSpPr>
        <p:spPr>
          <a:xfrm>
            <a:off x="3864052" y="4311093"/>
            <a:ext cx="10074401" cy="3567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825500">
              <a:defRPr b="1" sz="45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-Опыт введения в Америки</a:t>
            </a:r>
          </a:p>
          <a:p>
            <a:pPr defTabSz="825500">
              <a:defRPr b="1" sz="45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-Введение в школах Норвегии</a:t>
            </a:r>
          </a:p>
          <a:p>
            <a:pPr defTabSz="825500">
              <a:defRPr b="1" sz="45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-Киберспорт в школах Швеции</a:t>
            </a:r>
          </a:p>
          <a:p>
            <a:pPr defTabSz="825500">
              <a:defRPr b="1" sz="45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-Киберспорт в России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7795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025489" y="7226892"/>
            <a:ext cx="4105601" cy="38284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8696127">
            <a:off x="-1262775" y="-2893698"/>
            <a:ext cx="10898093" cy="9522209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" name="Picture 4" descr="Picture 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451526" y="-2129717"/>
            <a:ext cx="3253528" cy="4404098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ВОЗМОЖНОСТЬ ВВЕДЕНИЯ В ШКОЛЬНУЮ ПРОГРАММУ"/>
          <p:cNvSpPr txBox="1"/>
          <p:nvPr/>
        </p:nvSpPr>
        <p:spPr>
          <a:xfrm>
            <a:off x="943352" y="426916"/>
            <a:ext cx="15205793" cy="28809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lnSpc>
                <a:spcPts val="11500"/>
              </a:lnSpc>
              <a:defRPr sz="5500">
                <a:solidFill>
                  <a:srgbClr val="FFFFFF"/>
                </a:solidFill>
                <a:latin typeface="Forum"/>
                <a:ea typeface="Forum"/>
                <a:cs typeface="Forum"/>
                <a:sym typeface="Forum"/>
              </a:defRPr>
            </a:lvl1pPr>
          </a:lstStyle>
          <a:p>
            <a:pPr/>
            <a:r>
              <a:t>ВОЗМОЖНОСТЬ ВВЕДЕНИЯ В ШКОЛЬНУЮ ПРОГРАММУ</a:t>
            </a:r>
          </a:p>
        </p:txBody>
      </p:sp>
      <p:sp>
        <p:nvSpPr>
          <p:cNvPr id="119" name="Цель программы: сформировать у школьников навык безопасного нахождения в онлайн-играх."/>
          <p:cNvSpPr txBox="1"/>
          <p:nvPr/>
        </p:nvSpPr>
        <p:spPr>
          <a:xfrm>
            <a:off x="212669" y="3540981"/>
            <a:ext cx="11694083" cy="19285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indent="450215" algn="just" defTabSz="457200">
              <a:lnSpc>
                <a:spcPct val="115000"/>
              </a:lnSpc>
              <a:defRPr sz="38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b="1"/>
              <a:t>Цель программы:</a:t>
            </a:r>
            <a:r>
              <a:t> сформировать у школьников навык безопасного нахождения в онлайн-играх.</a:t>
            </a:r>
          </a:p>
        </p:txBody>
      </p:sp>
      <p:sp>
        <p:nvSpPr>
          <p:cNvPr id="120" name="Актуальность: Общество сегодня характеризуется стремительным развитием, появлением новых информационных технологий, коренным образом преобразующих жизнь людей. Важнейшее отличие нового общества состоит в том, что ведущую роль начинает играть активная лич"/>
          <p:cNvSpPr txBox="1"/>
          <p:nvPr/>
        </p:nvSpPr>
        <p:spPr>
          <a:xfrm>
            <a:off x="214377" y="5130368"/>
            <a:ext cx="17423076" cy="4421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indent="450215" algn="just" defTabSz="457200">
              <a:lnSpc>
                <a:spcPct val="115000"/>
              </a:lnSpc>
              <a:defRPr sz="34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Актуальность</a:t>
            </a:r>
            <a:r>
              <a:rPr b="1"/>
              <a:t>: </a:t>
            </a:r>
            <a:r>
              <a:t>Общество сегодня характеризуется стремительным развитием, появлением новых информационных технологий, коренным образом преобразующих жизнь людей. Важнейшее отличие нового общества состоит в том, что ведущую роль начинает играть активная личность, готовая не просто к воспроизведению усвоенных профессиональных знаний и навыков, а умеющая добывать необходимую информацию, принимать нестандартные решения, способная привносить творческий компонент в любую деятельность.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759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7883495">
            <a:off x="-2238629" y="-2235793"/>
            <a:ext cx="7303771" cy="8229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5235018">
            <a:off x="-1262337" y="4141015"/>
            <a:ext cx="8597036" cy="10234568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Раздел 1"/>
          <p:cNvSpPr txBox="1"/>
          <p:nvPr/>
        </p:nvSpPr>
        <p:spPr>
          <a:xfrm>
            <a:off x="7082718" y="360417"/>
            <a:ext cx="3374844" cy="1651780"/>
          </a:xfrm>
          <a:prstGeom prst="rect">
            <a:avLst/>
          </a:prstGeom>
          <a:ln w="12700">
            <a:solidFill>
              <a:schemeClr val="accent1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t>         </a:t>
            </a:r>
            <a:r>
              <a:rPr sz="3500"/>
              <a:t>                      </a:t>
            </a:r>
            <a:r>
              <a:rPr sz="5500"/>
              <a:t>  Раздел 1</a:t>
            </a:r>
          </a:p>
        </p:txBody>
      </p:sp>
      <p:sp>
        <p:nvSpPr>
          <p:cNvPr id="125" name="1.Познакомить учеников с понятием киберспорт…"/>
          <p:cNvSpPr txBox="1"/>
          <p:nvPr/>
        </p:nvSpPr>
        <p:spPr>
          <a:xfrm>
            <a:off x="1017140" y="2765834"/>
            <a:ext cx="9837201" cy="2906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indent="450215" algn="just" defTabSz="457200">
              <a:lnSpc>
                <a:spcPct val="115000"/>
              </a:lnSpc>
              <a:defRPr sz="35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1.Познакомить учеников с понятием киберспорт </a:t>
            </a:r>
          </a:p>
          <a:p>
            <a:pPr indent="450215" algn="just" defTabSz="457200">
              <a:lnSpc>
                <a:spcPct val="115000"/>
              </a:lnSpc>
              <a:defRPr sz="35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2.Рассказать кто такие киберспортсмены </a:t>
            </a:r>
          </a:p>
          <a:p>
            <a:pPr indent="450215" algn="just" defTabSz="457200">
              <a:lnSpc>
                <a:spcPct val="115000"/>
              </a:lnSpc>
              <a:defRPr sz="35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3.Значение в современной жизни</a:t>
            </a:r>
          </a:p>
          <a:p>
            <a:pPr indent="450215" algn="just" defTabSz="457200">
              <a:lnSpc>
                <a:spcPct val="115000"/>
              </a:lnSpc>
              <a:defRPr sz="35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4.Выбор киберспортивной дисциплины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3D769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9028800">
            <a:off x="6481955" y="-649127"/>
            <a:ext cx="14343539" cy="1307055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Раздел 2…"/>
          <p:cNvSpPr txBox="1"/>
          <p:nvPr/>
        </p:nvSpPr>
        <p:spPr>
          <a:xfrm>
            <a:off x="4328524" y="2829803"/>
            <a:ext cx="8432790" cy="44133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457200">
              <a:lnSpc>
                <a:spcPct val="120000"/>
              </a:lnSpc>
              <a:defRPr sz="39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                      </a:t>
            </a:r>
            <a:r>
              <a:rPr sz="6000"/>
              <a:t>Раздел 2</a:t>
            </a:r>
          </a:p>
          <a:p>
            <a:pPr defTabSz="457200">
              <a:lnSpc>
                <a:spcPct val="120000"/>
              </a:lnSpc>
              <a:defRPr sz="39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-История выбранной дисциплины </a:t>
            </a:r>
          </a:p>
          <a:p>
            <a:pPr defTabSz="457200">
              <a:lnSpc>
                <a:spcPct val="120000"/>
              </a:lnSpc>
              <a:defRPr sz="39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-Начало практики в выбранной дисциплине </a:t>
            </a:r>
          </a:p>
          <a:p>
            <a:pPr defTabSz="457200">
              <a:lnSpc>
                <a:spcPct val="120000"/>
              </a:lnSpc>
              <a:defRPr sz="39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-Разбор основных ошибок </a:t>
            </a:r>
          </a:p>
          <a:p>
            <a:pPr defTabSz="457200">
              <a:lnSpc>
                <a:spcPct val="120000"/>
              </a:lnSpc>
              <a:defRPr sz="39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-изучение механики игры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759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755028" y="4375675"/>
            <a:ext cx="8825308" cy="8229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08141" y="5296575"/>
            <a:ext cx="10535910" cy="111050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1296836">
            <a:off x="-843113" y="4566854"/>
            <a:ext cx="8825309" cy="8229601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Раздел 3…"/>
          <p:cNvSpPr txBox="1"/>
          <p:nvPr/>
        </p:nvSpPr>
        <p:spPr>
          <a:xfrm>
            <a:off x="3803970" y="893177"/>
            <a:ext cx="11102391" cy="28593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defTabSz="457200">
              <a:lnSpc>
                <a:spcPct val="120000"/>
              </a:lnSpc>
              <a:defRPr sz="42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             </a:t>
            </a:r>
            <a:r>
              <a:rPr>
                <a:solidFill>
                  <a:srgbClr val="FFFFFF"/>
                </a:solidFill>
              </a:rPr>
              <a:t>                 Раздел 3 </a:t>
            </a:r>
            <a:endParaRPr>
              <a:solidFill>
                <a:srgbClr val="FFFFFF"/>
              </a:solidFill>
            </a:endParaRPr>
          </a:p>
          <a:p>
            <a:pPr defTabSz="457200">
              <a:lnSpc>
                <a:spcPct val="120000"/>
              </a:lnSpc>
              <a:defRPr sz="42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-Как концентрироваться и убить лишние мысли </a:t>
            </a:r>
          </a:p>
          <a:p>
            <a:pPr defTabSz="457200">
              <a:lnSpc>
                <a:spcPct val="120000"/>
              </a:lnSpc>
              <a:defRPr sz="42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-Умение сдерживать эмоции </a:t>
            </a:r>
          </a:p>
          <a:p>
            <a:pPr defTabSz="457200">
              <a:lnSpc>
                <a:spcPct val="120000"/>
              </a:lnSpc>
              <a:defRPr sz="42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-основы коммуникации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3D769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743691">
            <a:off x="12650582" y="5606367"/>
            <a:ext cx="6964300" cy="8229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901857" y="-2160536"/>
            <a:ext cx="6151627" cy="8229601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AutoShape 4"/>
          <p:cNvSpPr/>
          <p:nvPr/>
        </p:nvSpPr>
        <p:spPr>
          <a:xfrm>
            <a:off x="8867122" y="2707327"/>
            <a:ext cx="232409" cy="1"/>
          </a:xfrm>
          <a:prstGeom prst="line">
            <a:avLst/>
          </a:prstGeom>
          <a:ln cap="rnd">
            <a:solidFill>
              <a:srgbClr val="FFFF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38" name="Раздел 4…"/>
          <p:cNvSpPr txBox="1"/>
          <p:nvPr/>
        </p:nvSpPr>
        <p:spPr>
          <a:xfrm>
            <a:off x="7693228" y="1371458"/>
            <a:ext cx="3376287" cy="1165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457200">
              <a:lnSpc>
                <a:spcPct val="120000"/>
              </a:lnSpc>
              <a:defRPr sz="5000">
                <a:uFill>
                  <a:solidFill>
                    <a:srgbClr val="000000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4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Раздел 4</a:t>
            </a: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457200">
              <a:lnSpc>
                <a:spcPct val="120000"/>
              </a:lnSpc>
              <a:defRPr sz="1100">
                <a:uFill>
                  <a:solidFill>
                    <a:srgbClr val="000000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400"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</a:p>
        </p:txBody>
      </p:sp>
      <p:sp>
        <p:nvSpPr>
          <p:cNvPr id="139" name="-проведение школьного турнира…"/>
          <p:cNvSpPr txBox="1"/>
          <p:nvPr/>
        </p:nvSpPr>
        <p:spPr>
          <a:xfrm>
            <a:off x="3666601" y="3328861"/>
            <a:ext cx="9711208" cy="1547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just" defTabSz="457200">
              <a:tabLst>
                <a:tab pos="444500" algn="l"/>
                <a:tab pos="889000" algn="l"/>
                <a:tab pos="1346200" algn="l"/>
                <a:tab pos="1790700" algn="l"/>
                <a:tab pos="2247900" algn="l"/>
                <a:tab pos="2692400" algn="l"/>
                <a:tab pos="3136900" algn="l"/>
                <a:tab pos="3594100" algn="l"/>
                <a:tab pos="4038600" algn="l"/>
                <a:tab pos="4495800" algn="l"/>
                <a:tab pos="4940300" algn="l"/>
                <a:tab pos="5384800" algn="l"/>
                <a:tab pos="5791200" algn="l"/>
              </a:tabLst>
              <a:defRPr sz="49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-проведение школьного турнира</a:t>
            </a:r>
          </a:p>
          <a:p>
            <a:pPr algn="just" defTabSz="457200">
              <a:tabLst>
                <a:tab pos="444500" algn="l"/>
                <a:tab pos="889000" algn="l"/>
                <a:tab pos="1346200" algn="l"/>
                <a:tab pos="1790700" algn="l"/>
                <a:tab pos="2247900" algn="l"/>
                <a:tab pos="2692400" algn="l"/>
                <a:tab pos="3136900" algn="l"/>
                <a:tab pos="3594100" algn="l"/>
                <a:tab pos="4038600" algn="l"/>
                <a:tab pos="4495800" algn="l"/>
                <a:tab pos="4940300" algn="l"/>
                <a:tab pos="5384800" algn="l"/>
                <a:tab pos="5791200" algn="l"/>
              </a:tabLst>
              <a:defRPr sz="4900">
                <a:uFill>
                  <a:solidFill>
                    <a:srgbClr val="000000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>
                <a:solidFill>
                  <a:srgbClr val="FFFFFF"/>
                </a:solidFill>
              </a:rPr>
              <a:t>-подведение итогов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12B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заключение"/>
          <p:cNvSpPr txBox="1"/>
          <p:nvPr>
            <p:ph type="ctrTitle"/>
          </p:nvPr>
        </p:nvSpPr>
        <p:spPr>
          <a:xfrm>
            <a:off x="5257800" y="1132108"/>
            <a:ext cx="7772400" cy="1470026"/>
          </a:xfrm>
          <a:prstGeom prst="rect">
            <a:avLst/>
          </a:prstGeom>
        </p:spPr>
        <p:txBody>
          <a:bodyPr/>
          <a:lstStyle>
            <a:lvl1pPr algn="l" defTabSz="1926287">
              <a:lnSpc>
                <a:spcPct val="80000"/>
              </a:lnSpc>
              <a:defRPr b="1" spc="-237" sz="9164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заключение</a:t>
            </a:r>
          </a:p>
        </p:txBody>
      </p:sp>
      <p:sp>
        <p:nvSpPr>
          <p:cNvPr id="142" name="За несколько лет кибер спорт превратился из увлечения небольшого количества игроков в профессиональный спорт, официально признанный многими странами мира. Поэтому введение программы по киберспорту  как  школьный предмет актуальная идея."/>
          <p:cNvSpPr txBox="1"/>
          <p:nvPr>
            <p:ph type="subTitle" sz="half" idx="1"/>
          </p:nvPr>
        </p:nvSpPr>
        <p:spPr>
          <a:xfrm>
            <a:off x="1865459" y="3507804"/>
            <a:ext cx="13282646" cy="5232413"/>
          </a:xfrm>
          <a:prstGeom prst="rect">
            <a:avLst/>
          </a:prstGeom>
        </p:spPr>
        <p:txBody>
          <a:bodyPr/>
          <a:lstStyle/>
          <a:p>
            <a:pPr indent="457200" algn="just" defTabSz="457200">
              <a:lnSpc>
                <a:spcPct val="150000"/>
              </a:lnSpc>
              <a:spcBef>
                <a:spcPts val="0"/>
              </a:spcBef>
              <a:defRPr sz="41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За несколько лет кибер спорт превратился из увлечения небольшого количества игроков в профессиональный спорт, официально признанный многими странами мира. </a:t>
            </a:r>
            <a:r>
              <a:t>Поэтому введение программы по киберспорту  как  школьный предмет актуальная идея.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3D769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0314521">
            <a:off x="-831152" y="-5705577"/>
            <a:ext cx="7672033" cy="124748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7916747">
            <a:off x="-2873463" y="2714132"/>
            <a:ext cx="7804325" cy="82259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Picture 4" descr="Picture 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613644" y="-1517720"/>
            <a:ext cx="6491460" cy="5899114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TextBox 6"/>
          <p:cNvSpPr txBox="1"/>
          <p:nvPr/>
        </p:nvSpPr>
        <p:spPr>
          <a:xfrm>
            <a:off x="5983482" y="6618347"/>
            <a:ext cx="11027186" cy="14458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11500"/>
              </a:lnSpc>
              <a:defRPr sz="9500">
                <a:solidFill>
                  <a:srgbClr val="FFFFFF"/>
                </a:solidFill>
                <a:latin typeface="Forum"/>
                <a:ea typeface="Forum"/>
                <a:cs typeface="Forum"/>
                <a:sym typeface="Forum"/>
              </a:defRPr>
            </a:lvl1pPr>
          </a:lstStyle>
          <a:p>
            <a:pPr/>
            <a:r>
              <a:t>СПАСИБО!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