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8"/>
  </p:notesMasterIdLst>
  <p:sldIdLst>
    <p:sldId id="256" r:id="rId2"/>
    <p:sldId id="270" r:id="rId3"/>
    <p:sldId id="271" r:id="rId4"/>
    <p:sldId id="273" r:id="rId5"/>
    <p:sldId id="276" r:id="rId6"/>
    <p:sldId id="274" r:id="rId7"/>
    <p:sldId id="259" r:id="rId8"/>
    <p:sldId id="263" r:id="rId9"/>
    <p:sldId id="280" r:id="rId10"/>
    <p:sldId id="266" r:id="rId11"/>
    <p:sldId id="265" r:id="rId12"/>
    <p:sldId id="269" r:id="rId13"/>
    <p:sldId id="258" r:id="rId14"/>
    <p:sldId id="278" r:id="rId15"/>
    <p:sldId id="281" r:id="rId16"/>
    <p:sldId id="27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EE0"/>
    <a:srgbClr val="7EC0A7"/>
    <a:srgbClr val="BBDED1"/>
    <a:srgbClr val="FDF1B5"/>
    <a:srgbClr val="FEF9E0"/>
    <a:srgbClr val="E29296"/>
    <a:srgbClr val="DB7B7F"/>
    <a:srgbClr val="DB7A81"/>
    <a:srgbClr val="FFFEF1"/>
    <a:srgbClr val="F0B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1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87739319080950529"/>
          <c:h val="0.92603706710062916"/>
        </c:manualLayout>
      </c:layout>
      <c:doughnutChart>
        <c:varyColors val="1"/>
        <c:ser>
          <c:idx val="0"/>
          <c:order val="0"/>
          <c:explosion val="7"/>
          <c:dPt>
            <c:idx val="0"/>
            <c:bubble3D val="0"/>
            <c:spPr>
              <a:solidFill>
                <a:srgbClr val="BF7A5A"/>
              </a:solidFill>
              <a:ln w="19050">
                <a:solidFill>
                  <a:srgbClr val="BF7A5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528-4EF3-AF66-09347C8A0E6E}"/>
              </c:ext>
            </c:extLst>
          </c:dPt>
          <c:dPt>
            <c:idx val="1"/>
            <c:bubble3D val="0"/>
            <c:spPr>
              <a:solidFill>
                <a:srgbClr val="8B51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528-4EF3-AF66-09347C8A0E6E}"/>
              </c:ext>
            </c:extLst>
          </c:dPt>
          <c:dPt>
            <c:idx val="2"/>
            <c:bubble3D val="0"/>
            <c:spPr>
              <a:solidFill>
                <a:srgbClr val="DB7B7F"/>
              </a:solidFill>
              <a:ln w="19050">
                <a:solidFill>
                  <a:srgbClr val="DB7B7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528-4EF3-AF66-09347C8A0E6E}"/>
              </c:ext>
            </c:extLst>
          </c:dPt>
          <c:dPt>
            <c:idx val="3"/>
            <c:bubble3D val="0"/>
            <c:spPr>
              <a:solidFill>
                <a:srgbClr val="B2AE7C"/>
              </a:solidFill>
              <a:ln w="19050">
                <a:solidFill>
                  <a:srgbClr val="B2AE7C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528-4EF3-AF66-09347C8A0E6E}"/>
              </c:ext>
            </c:extLst>
          </c:dPt>
          <c:dPt>
            <c:idx val="4"/>
            <c:bubble3D val="0"/>
            <c:spPr>
              <a:solidFill>
                <a:srgbClr val="98C8B0"/>
              </a:solidFill>
              <a:ln w="19050">
                <a:solidFill>
                  <a:srgbClr val="98C8B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528-4EF3-AF66-09347C8A0E6E}"/>
              </c:ext>
            </c:extLst>
          </c:dPt>
          <c:dPt>
            <c:idx val="5"/>
            <c:bubble3D val="0"/>
            <c:spPr>
              <a:solidFill>
                <a:srgbClr val="5B9BD5">
                  <a:alpha val="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528-4EF3-AF66-09347C8A0E6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528-4EF3-AF66-09347C8A0E6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528-4EF3-AF66-09347C8A0E6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528-4EF3-AF66-09347C8A0E6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2528-4EF3-AF66-09347C8A0E6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2528-4EF3-AF66-09347C8A0E6E}"/>
              </c:ext>
            </c:extLst>
          </c:dPt>
          <c:cat>
            <c:strRef>
              <c:f>Лист1!$A$2:$A$6</c:f>
              <c:strCache>
                <c:ptCount val="5"/>
                <c:pt idx="0">
                  <c:v>Ты любишь собак?</c:v>
                </c:pt>
                <c:pt idx="1">
                  <c:v>Есть у тебя дома собака?</c:v>
                </c:pt>
                <c:pt idx="2">
                  <c:v>Хотел бы ты завести собаку?</c:v>
                </c:pt>
                <c:pt idx="3">
                  <c:v>Тебе известны подвиги собак?</c:v>
                </c:pt>
                <c:pt idx="4">
                  <c:v>Знаешь ли ты, откуда можно взять собаку?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2528-4EF3-AF66-09347C8A0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EF54FE-A8D8-49DC-B8C9-16ACBF4E1C97}" type="doc">
      <dgm:prSet loTypeId="urn:microsoft.com/office/officeart/2005/8/layout/hList7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7E2DABC-86C5-4D88-AA7E-3B89C089DEDD}">
      <dgm:prSet phldrT="[Текст]"/>
      <dgm:spPr>
        <a:solidFill>
          <a:srgbClr val="BBDED1"/>
        </a:solidFill>
      </dgm:spPr>
      <dgm:t>
        <a:bodyPr/>
        <a:lstStyle/>
        <a:p>
          <a:r>
            <a:rPr lang="ru-RU" b="1" dirty="0" err="1">
              <a:solidFill>
                <a:schemeClr val="tx1"/>
              </a:solidFill>
            </a:rPr>
            <a:t>Мося</a:t>
          </a:r>
          <a:endParaRPr lang="ru-RU" b="1" dirty="0">
            <a:solidFill>
              <a:schemeClr val="tx1"/>
            </a:solidFill>
          </a:endParaRPr>
        </a:p>
        <a:p>
          <a:r>
            <a:rPr lang="ru-RU" dirty="0">
              <a:solidFill>
                <a:schemeClr val="tx1"/>
              </a:solidFill>
            </a:rPr>
            <a:t>Джек-</a:t>
          </a:r>
          <a:r>
            <a:rPr lang="ru-RU" dirty="0" err="1">
              <a:solidFill>
                <a:schemeClr val="tx1"/>
              </a:solidFill>
            </a:rPr>
            <a:t>рассел</a:t>
          </a:r>
          <a:r>
            <a:rPr lang="ru-RU" dirty="0">
              <a:solidFill>
                <a:schemeClr val="tx1"/>
              </a:solidFill>
            </a:rPr>
            <a:t>-терьер</a:t>
          </a:r>
        </a:p>
        <a:p>
          <a:r>
            <a:rPr lang="ru-RU" b="1" dirty="0">
              <a:solidFill>
                <a:schemeClr val="tx1"/>
              </a:solidFill>
            </a:rPr>
            <a:t>Хорошо обучен,</a:t>
          </a:r>
          <a:endParaRPr lang="en-US" b="1" dirty="0">
            <a:solidFill>
              <a:schemeClr val="tx1"/>
            </a:solidFill>
          </a:endParaRPr>
        </a:p>
        <a:p>
          <a:r>
            <a:rPr lang="ru-RU" b="1" dirty="0">
              <a:solidFill>
                <a:schemeClr val="tx1"/>
              </a:solidFill>
            </a:rPr>
            <a:t>знает команды</a:t>
          </a:r>
          <a:endParaRPr lang="ru-RU" dirty="0">
            <a:solidFill>
              <a:schemeClr val="tx1"/>
            </a:solidFill>
          </a:endParaRPr>
        </a:p>
      </dgm:t>
    </dgm:pt>
    <dgm:pt modelId="{EC3387FC-5ADC-4872-BBC8-351754328723}" type="parTrans" cxnId="{633EE40D-6A32-4448-AC22-8DC5209764C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B4240BE-6BCB-4776-97B0-4CFC6D4595AE}" type="sibTrans" cxnId="{633EE40D-6A32-4448-AC22-8DC5209764C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6744705-ACB9-4730-B9EA-3B069E6A732A}">
      <dgm:prSet phldrT="[Текст]"/>
      <dgm:spPr>
        <a:solidFill>
          <a:srgbClr val="DDEEE0"/>
        </a:solidFill>
      </dgm:spPr>
      <dgm:t>
        <a:bodyPr/>
        <a:lstStyle/>
        <a:p>
          <a:r>
            <a:rPr lang="ru-RU" b="1" dirty="0">
              <a:solidFill>
                <a:schemeClr val="tx1"/>
              </a:solidFill>
            </a:rPr>
            <a:t>Персик</a:t>
          </a:r>
        </a:p>
        <a:p>
          <a:r>
            <a:rPr lang="ru-RU" dirty="0">
              <a:solidFill>
                <a:schemeClr val="tx1"/>
              </a:solidFill>
            </a:rPr>
            <a:t>Колли</a:t>
          </a:r>
        </a:p>
        <a:p>
          <a:r>
            <a:rPr lang="ru-RU" b="1" dirty="0">
              <a:solidFill>
                <a:schemeClr val="tx1"/>
              </a:solidFill>
            </a:rPr>
            <a:t>Хорошо обучен,</a:t>
          </a:r>
          <a:endParaRPr lang="en-US" b="1" dirty="0">
            <a:solidFill>
              <a:schemeClr val="tx1"/>
            </a:solidFill>
          </a:endParaRPr>
        </a:p>
        <a:p>
          <a:r>
            <a:rPr lang="ru-RU" b="1" dirty="0">
              <a:solidFill>
                <a:schemeClr val="tx1"/>
              </a:solidFill>
            </a:rPr>
            <a:t>знает команды</a:t>
          </a:r>
          <a:endParaRPr lang="ru-RU" dirty="0">
            <a:solidFill>
              <a:schemeClr val="tx1"/>
            </a:solidFill>
          </a:endParaRPr>
        </a:p>
      </dgm:t>
    </dgm:pt>
    <dgm:pt modelId="{38713885-F307-4428-A97E-741194EDC5F8}" type="parTrans" cxnId="{33CA3D67-0AB2-4D76-A84F-9BF7C377958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58F5C45-083F-4EB8-93C8-6743B2FEAA65}" type="sibTrans" cxnId="{33CA3D67-0AB2-4D76-A84F-9BF7C377958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D4229CE-443E-40DC-BA78-C80DECEBDD54}">
      <dgm:prSet phldrT="[Текст]"/>
      <dgm:spPr>
        <a:solidFill>
          <a:srgbClr val="BBDED1"/>
        </a:solidFill>
      </dgm:spPr>
      <dgm:t>
        <a:bodyPr/>
        <a:lstStyle/>
        <a:p>
          <a:r>
            <a:rPr lang="ru-RU" b="1" dirty="0" err="1">
              <a:solidFill>
                <a:schemeClr val="tx1"/>
              </a:solidFill>
            </a:rPr>
            <a:t>Чика</a:t>
          </a:r>
          <a:r>
            <a:rPr lang="ru-RU" b="1" dirty="0">
              <a:solidFill>
                <a:schemeClr val="tx1"/>
              </a:solidFill>
            </a:rPr>
            <a:t> </a:t>
          </a:r>
        </a:p>
        <a:p>
          <a:r>
            <a:rPr lang="ru-RU" dirty="0" err="1">
              <a:solidFill>
                <a:schemeClr val="tx1"/>
              </a:solidFill>
            </a:rPr>
            <a:t>Чихуахуа</a:t>
          </a:r>
          <a:endParaRPr lang="ru-RU" dirty="0">
            <a:solidFill>
              <a:schemeClr val="tx1"/>
            </a:solidFill>
          </a:endParaRPr>
        </a:p>
        <a:p>
          <a:r>
            <a:rPr lang="ru-RU" b="1" dirty="0">
              <a:solidFill>
                <a:schemeClr val="tx1"/>
              </a:solidFill>
            </a:rPr>
            <a:t>Не обучен</a:t>
          </a:r>
          <a:endParaRPr lang="en-US" b="1" dirty="0">
            <a:solidFill>
              <a:schemeClr val="tx1"/>
            </a:solidFill>
          </a:endParaRPr>
        </a:p>
        <a:p>
          <a:r>
            <a:rPr lang="ru-RU" b="1" dirty="0">
              <a:solidFill>
                <a:schemeClr val="tx1"/>
              </a:solidFill>
            </a:rPr>
            <a:t>командам</a:t>
          </a:r>
          <a:endParaRPr lang="ru-RU" dirty="0">
            <a:solidFill>
              <a:schemeClr val="tx1"/>
            </a:solidFill>
          </a:endParaRPr>
        </a:p>
      </dgm:t>
    </dgm:pt>
    <dgm:pt modelId="{3E4AC430-00E6-49D8-B5BA-9C2C990EB70A}" type="parTrans" cxnId="{105B4DA4-D409-4602-AAA5-D90625284C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C1D4B54-1655-45A5-9B76-92B1BBF08493}" type="sibTrans" cxnId="{105B4DA4-D409-4602-AAA5-D90625284C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8990277-1EC6-42E1-A4D0-9CBE12E9457F}">
      <dgm:prSet phldrT="[Текст]"/>
      <dgm:spPr>
        <a:solidFill>
          <a:srgbClr val="BBDED1"/>
        </a:solidFill>
      </dgm:spPr>
      <dgm:t>
        <a:bodyPr/>
        <a:lstStyle/>
        <a:p>
          <a:r>
            <a:rPr lang="ru-RU" b="1" dirty="0">
              <a:solidFill>
                <a:schemeClr val="tx1"/>
              </a:solidFill>
            </a:rPr>
            <a:t>Кельвин</a:t>
          </a:r>
        </a:p>
        <a:p>
          <a:r>
            <a:rPr lang="ru-RU" dirty="0" err="1">
              <a:solidFill>
                <a:schemeClr val="tx1"/>
              </a:solidFill>
            </a:rPr>
            <a:t>Бигль</a:t>
          </a:r>
          <a:endParaRPr lang="ru-RU" dirty="0">
            <a:solidFill>
              <a:schemeClr val="tx1"/>
            </a:solidFill>
          </a:endParaRPr>
        </a:p>
        <a:p>
          <a:r>
            <a:rPr lang="ru-RU" b="1" dirty="0">
              <a:solidFill>
                <a:schemeClr val="tx1"/>
              </a:solidFill>
            </a:rPr>
            <a:t>Плохо знает</a:t>
          </a:r>
          <a:endParaRPr lang="en-US" b="1" dirty="0">
            <a:solidFill>
              <a:schemeClr val="tx1"/>
            </a:solidFill>
          </a:endParaRPr>
        </a:p>
        <a:p>
          <a:r>
            <a:rPr lang="ru-RU" b="1" dirty="0">
              <a:solidFill>
                <a:schemeClr val="tx1"/>
              </a:solidFill>
            </a:rPr>
            <a:t>команды</a:t>
          </a:r>
          <a:endParaRPr lang="ru-RU" dirty="0">
            <a:solidFill>
              <a:schemeClr val="tx1"/>
            </a:solidFill>
          </a:endParaRPr>
        </a:p>
      </dgm:t>
    </dgm:pt>
    <dgm:pt modelId="{75E753FE-7031-4696-AADF-78051F1C36B0}" type="parTrans" cxnId="{49055871-ECA9-4E55-B426-72FC965233E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CC00F26-3B68-4056-AADC-9FED9674F23C}" type="sibTrans" cxnId="{49055871-ECA9-4E55-B426-72FC965233E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0812CC0-337C-4C17-A981-C5216D516671}">
      <dgm:prSet phldrT="[Текст]"/>
      <dgm:spPr>
        <a:solidFill>
          <a:srgbClr val="DDEEE0"/>
        </a:solidFill>
      </dgm:spPr>
      <dgm:t>
        <a:bodyPr/>
        <a:lstStyle/>
        <a:p>
          <a:r>
            <a:rPr lang="ru-RU" b="1" dirty="0">
              <a:solidFill>
                <a:schemeClr val="tx1"/>
              </a:solidFill>
            </a:rPr>
            <a:t>Рекс </a:t>
          </a:r>
        </a:p>
        <a:p>
          <a:r>
            <a:rPr lang="ru-RU" dirty="0">
              <a:solidFill>
                <a:schemeClr val="tx1"/>
              </a:solidFill>
            </a:rPr>
            <a:t>Немецкая овчарка</a:t>
          </a:r>
        </a:p>
        <a:p>
          <a:r>
            <a:rPr lang="ru-RU" b="1" dirty="0">
              <a:solidFill>
                <a:schemeClr val="tx1"/>
              </a:solidFill>
            </a:rPr>
            <a:t>Хорошо обучен,</a:t>
          </a:r>
          <a:endParaRPr lang="en-US" b="1" dirty="0">
            <a:solidFill>
              <a:schemeClr val="tx1"/>
            </a:solidFill>
          </a:endParaRPr>
        </a:p>
        <a:p>
          <a:r>
            <a:rPr lang="ru-RU" b="1" dirty="0">
              <a:solidFill>
                <a:schemeClr val="tx1"/>
              </a:solidFill>
            </a:rPr>
            <a:t>знает команды</a:t>
          </a:r>
          <a:endParaRPr lang="ru-RU" dirty="0">
            <a:solidFill>
              <a:schemeClr val="tx1"/>
            </a:solidFill>
          </a:endParaRPr>
        </a:p>
      </dgm:t>
    </dgm:pt>
    <dgm:pt modelId="{85FE12DF-AAD2-4A56-90C6-1202ECEDD3CC}" type="parTrans" cxnId="{372B99E1-2C41-4677-9495-7EFD01CAEF9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BC09400-48B3-41B0-BB94-8438BF3C588B}" type="sibTrans" cxnId="{372B99E1-2C41-4677-9495-7EFD01CAEF9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E9A1A65-14BF-433E-A4DF-9BAD06F14191}" type="pres">
      <dgm:prSet presAssocID="{AAEF54FE-A8D8-49DC-B8C9-16ACBF4E1C9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6199B2-8C54-4668-AE3A-DA678A743FAA}" type="pres">
      <dgm:prSet presAssocID="{AAEF54FE-A8D8-49DC-B8C9-16ACBF4E1C97}" presName="fgShape" presStyleLbl="fgShp" presStyleIdx="0" presStyleCnt="1" custScaleX="108120" custScaleY="82365" custLinFactNeighborX="-920" custLinFactNeighborY="-38386"/>
      <dgm:spPr>
        <a:solidFill>
          <a:srgbClr val="7EC0A7"/>
        </a:solidFill>
      </dgm:spPr>
    </dgm:pt>
    <dgm:pt modelId="{DAB0800D-B87E-471A-8C5D-54B42963434E}" type="pres">
      <dgm:prSet presAssocID="{AAEF54FE-A8D8-49DC-B8C9-16ACBF4E1C97}" presName="linComp" presStyleCnt="0"/>
      <dgm:spPr/>
    </dgm:pt>
    <dgm:pt modelId="{5FEBF35A-188E-4BFA-8281-A51B3B8E52E9}" type="pres">
      <dgm:prSet presAssocID="{A7E2DABC-86C5-4D88-AA7E-3B89C089DEDD}" presName="compNode" presStyleCnt="0"/>
      <dgm:spPr/>
    </dgm:pt>
    <dgm:pt modelId="{CED5791B-2539-466F-AE5D-26E3157A9CE6}" type="pres">
      <dgm:prSet presAssocID="{A7E2DABC-86C5-4D88-AA7E-3B89C089DEDD}" presName="bkgdShape" presStyleLbl="node1" presStyleIdx="0" presStyleCnt="5"/>
      <dgm:spPr/>
      <dgm:t>
        <a:bodyPr/>
        <a:lstStyle/>
        <a:p>
          <a:endParaRPr lang="ru-RU"/>
        </a:p>
      </dgm:t>
    </dgm:pt>
    <dgm:pt modelId="{9979C62C-3F2E-4AE9-BB95-3E9E75D3DBC1}" type="pres">
      <dgm:prSet presAssocID="{A7E2DABC-86C5-4D88-AA7E-3B89C089DEDD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B0DA9A-ED1E-4C32-A76C-ED79312C6E6D}" type="pres">
      <dgm:prSet presAssocID="{A7E2DABC-86C5-4D88-AA7E-3B89C089DEDD}" presName="invisiNode" presStyleLbl="node1" presStyleIdx="0" presStyleCnt="5"/>
      <dgm:spPr/>
    </dgm:pt>
    <dgm:pt modelId="{939137B0-250D-4743-B799-1DBC11ABE922}" type="pres">
      <dgm:prSet presAssocID="{A7E2DABC-86C5-4D88-AA7E-3B89C089DEDD}" presName="imagNode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BE0C862-22A0-4403-A7C4-F865C4122BBF}" type="pres">
      <dgm:prSet presAssocID="{8B4240BE-6BCB-4776-97B0-4CFC6D4595A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F8A1573-D2BD-4296-9DD5-741102F5DFFE}" type="pres">
      <dgm:prSet presAssocID="{26744705-ACB9-4730-B9EA-3B069E6A732A}" presName="compNode" presStyleCnt="0"/>
      <dgm:spPr/>
    </dgm:pt>
    <dgm:pt modelId="{5B82F3DB-F467-46F2-BDE4-D50587739877}" type="pres">
      <dgm:prSet presAssocID="{26744705-ACB9-4730-B9EA-3B069E6A732A}" presName="bkgdShape" presStyleLbl="node1" presStyleIdx="1" presStyleCnt="5"/>
      <dgm:spPr/>
      <dgm:t>
        <a:bodyPr/>
        <a:lstStyle/>
        <a:p>
          <a:endParaRPr lang="ru-RU"/>
        </a:p>
      </dgm:t>
    </dgm:pt>
    <dgm:pt modelId="{6FD5A6D7-50AA-48BF-8013-F1540FA8E17B}" type="pres">
      <dgm:prSet presAssocID="{26744705-ACB9-4730-B9EA-3B069E6A732A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997552-751C-438B-B1E0-8CC4C942CC9F}" type="pres">
      <dgm:prSet presAssocID="{26744705-ACB9-4730-B9EA-3B069E6A732A}" presName="invisiNode" presStyleLbl="node1" presStyleIdx="1" presStyleCnt="5"/>
      <dgm:spPr/>
    </dgm:pt>
    <dgm:pt modelId="{BE236364-D278-40BE-A518-6AD1BD5A0E3B}" type="pres">
      <dgm:prSet presAssocID="{26744705-ACB9-4730-B9EA-3B069E6A732A}" presName="imagNode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DE3FAD26-8F4E-43E1-B588-98252E6AD3F6}" type="pres">
      <dgm:prSet presAssocID="{758F5C45-083F-4EB8-93C8-6743B2FEAA6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56ECDC7-EDA2-4FB0-99C6-824DE616D531}" type="pres">
      <dgm:prSet presAssocID="{BD4229CE-443E-40DC-BA78-C80DECEBDD54}" presName="compNode" presStyleCnt="0"/>
      <dgm:spPr/>
    </dgm:pt>
    <dgm:pt modelId="{7323366B-7560-441B-A9DE-6A7183049F0F}" type="pres">
      <dgm:prSet presAssocID="{BD4229CE-443E-40DC-BA78-C80DECEBDD54}" presName="bkgdShape" presStyleLbl="node1" presStyleIdx="2" presStyleCnt="5" custLinFactNeighborX="0" custLinFactNeighborY="6771"/>
      <dgm:spPr/>
      <dgm:t>
        <a:bodyPr/>
        <a:lstStyle/>
        <a:p>
          <a:endParaRPr lang="ru-RU"/>
        </a:p>
      </dgm:t>
    </dgm:pt>
    <dgm:pt modelId="{BF229031-A47B-49F6-A610-DB762DDEC59B}" type="pres">
      <dgm:prSet presAssocID="{BD4229CE-443E-40DC-BA78-C80DECEBDD54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E0BA5-7AC0-4A2E-924B-A0CD0E72BCA6}" type="pres">
      <dgm:prSet presAssocID="{BD4229CE-443E-40DC-BA78-C80DECEBDD54}" presName="invisiNode" presStyleLbl="node1" presStyleIdx="2" presStyleCnt="5"/>
      <dgm:spPr/>
    </dgm:pt>
    <dgm:pt modelId="{58E51A7D-06EE-4AA7-AD10-70A80E8637F2}" type="pres">
      <dgm:prSet presAssocID="{BD4229CE-443E-40DC-BA78-C80DECEBDD54}" presName="imagNode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2598B47B-FDB7-4EFB-9E69-DD920D8E360B}" type="pres">
      <dgm:prSet presAssocID="{6C1D4B54-1655-45A5-9B76-92B1BBF0849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36413DD-2B4C-4FB4-A491-7A869943F517}" type="pres">
      <dgm:prSet presAssocID="{40812CC0-337C-4C17-A981-C5216D516671}" presName="compNode" presStyleCnt="0"/>
      <dgm:spPr/>
    </dgm:pt>
    <dgm:pt modelId="{CFD2FF25-31FC-46B2-8E4C-1D072774A2A2}" type="pres">
      <dgm:prSet presAssocID="{40812CC0-337C-4C17-A981-C5216D516671}" presName="bkgdShape" presStyleLbl="node1" presStyleIdx="3" presStyleCnt="5"/>
      <dgm:spPr/>
      <dgm:t>
        <a:bodyPr/>
        <a:lstStyle/>
        <a:p>
          <a:endParaRPr lang="ru-RU"/>
        </a:p>
      </dgm:t>
    </dgm:pt>
    <dgm:pt modelId="{363D04E7-D573-4E9D-A731-C7616AED1EB8}" type="pres">
      <dgm:prSet presAssocID="{40812CC0-337C-4C17-A981-C5216D516671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6820D6-950E-44A2-8ADD-CBA4D2005BC3}" type="pres">
      <dgm:prSet presAssocID="{40812CC0-337C-4C17-A981-C5216D516671}" presName="invisiNode" presStyleLbl="node1" presStyleIdx="3" presStyleCnt="5"/>
      <dgm:spPr/>
    </dgm:pt>
    <dgm:pt modelId="{B963D233-BAC3-494F-9CAA-C66F6BBDC712}" type="pres">
      <dgm:prSet presAssocID="{40812CC0-337C-4C17-A981-C5216D516671}" presName="imagNode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A88541A-7B30-417F-9255-E4F73AAC8DAC}" type="pres">
      <dgm:prSet presAssocID="{5BC09400-48B3-41B0-BB94-8438BF3C588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D21171A-CC5E-4129-A723-BD11CD112B4F}" type="pres">
      <dgm:prSet presAssocID="{48990277-1EC6-42E1-A4D0-9CBE12E9457F}" presName="compNode" presStyleCnt="0"/>
      <dgm:spPr/>
    </dgm:pt>
    <dgm:pt modelId="{9F922638-6414-425E-B177-6026FC9B8E5B}" type="pres">
      <dgm:prSet presAssocID="{48990277-1EC6-42E1-A4D0-9CBE12E9457F}" presName="bkgdShape" presStyleLbl="node1" presStyleIdx="4" presStyleCnt="5"/>
      <dgm:spPr/>
      <dgm:t>
        <a:bodyPr/>
        <a:lstStyle/>
        <a:p>
          <a:endParaRPr lang="ru-RU"/>
        </a:p>
      </dgm:t>
    </dgm:pt>
    <dgm:pt modelId="{D50C8867-F87F-430B-8C71-7557617AFBB1}" type="pres">
      <dgm:prSet presAssocID="{48990277-1EC6-42E1-A4D0-9CBE12E9457F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149E13-4AD2-47D5-99B0-6C4A9D96B6D6}" type="pres">
      <dgm:prSet presAssocID="{48990277-1EC6-42E1-A4D0-9CBE12E9457F}" presName="invisiNode" presStyleLbl="node1" presStyleIdx="4" presStyleCnt="5"/>
      <dgm:spPr/>
    </dgm:pt>
    <dgm:pt modelId="{07571237-1A19-4FD2-A411-7AFDF88958F4}" type="pres">
      <dgm:prSet presAssocID="{48990277-1EC6-42E1-A4D0-9CBE12E9457F}" presName="imagNode" presStyleLbl="fgImgPlace1" presStyleIdx="4" presStyleCnt="5" custLinFactNeighborY="280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4A6776C2-27C7-407A-A2D7-C8EDBD65BAD2}" type="presOf" srcId="{BD4229CE-443E-40DC-BA78-C80DECEBDD54}" destId="{7323366B-7560-441B-A9DE-6A7183049F0F}" srcOrd="0" destOrd="0" presId="urn:microsoft.com/office/officeart/2005/8/layout/hList7"/>
    <dgm:cxn modelId="{A74C9F06-0E00-48D1-9F85-218B75F75076}" type="presOf" srcId="{6C1D4B54-1655-45A5-9B76-92B1BBF08493}" destId="{2598B47B-FDB7-4EFB-9E69-DD920D8E360B}" srcOrd="0" destOrd="0" presId="urn:microsoft.com/office/officeart/2005/8/layout/hList7"/>
    <dgm:cxn modelId="{CE396CD4-58B1-4129-8B60-EF4EB1DE6AAD}" type="presOf" srcId="{48990277-1EC6-42E1-A4D0-9CBE12E9457F}" destId="{9F922638-6414-425E-B177-6026FC9B8E5B}" srcOrd="0" destOrd="0" presId="urn:microsoft.com/office/officeart/2005/8/layout/hList7"/>
    <dgm:cxn modelId="{35F421B8-29C2-4E9F-9E1B-E43741081C61}" type="presOf" srcId="{A7E2DABC-86C5-4D88-AA7E-3B89C089DEDD}" destId="{9979C62C-3F2E-4AE9-BB95-3E9E75D3DBC1}" srcOrd="1" destOrd="0" presId="urn:microsoft.com/office/officeart/2005/8/layout/hList7"/>
    <dgm:cxn modelId="{D031B916-89E3-4C72-8E8D-8E5D68AE552C}" type="presOf" srcId="{AAEF54FE-A8D8-49DC-B8C9-16ACBF4E1C97}" destId="{6E9A1A65-14BF-433E-A4DF-9BAD06F14191}" srcOrd="0" destOrd="0" presId="urn:microsoft.com/office/officeart/2005/8/layout/hList7"/>
    <dgm:cxn modelId="{C438DA41-8BAD-478A-9A4F-4162DA388920}" type="presOf" srcId="{BD4229CE-443E-40DC-BA78-C80DECEBDD54}" destId="{BF229031-A47B-49F6-A610-DB762DDEC59B}" srcOrd="1" destOrd="0" presId="urn:microsoft.com/office/officeart/2005/8/layout/hList7"/>
    <dgm:cxn modelId="{372B99E1-2C41-4677-9495-7EFD01CAEF9E}" srcId="{AAEF54FE-A8D8-49DC-B8C9-16ACBF4E1C97}" destId="{40812CC0-337C-4C17-A981-C5216D516671}" srcOrd="3" destOrd="0" parTransId="{85FE12DF-AAD2-4A56-90C6-1202ECEDD3CC}" sibTransId="{5BC09400-48B3-41B0-BB94-8438BF3C588B}"/>
    <dgm:cxn modelId="{33CA3D67-0AB2-4D76-A84F-9BF7C377958C}" srcId="{AAEF54FE-A8D8-49DC-B8C9-16ACBF4E1C97}" destId="{26744705-ACB9-4730-B9EA-3B069E6A732A}" srcOrd="1" destOrd="0" parTransId="{38713885-F307-4428-A97E-741194EDC5F8}" sibTransId="{758F5C45-083F-4EB8-93C8-6743B2FEAA65}"/>
    <dgm:cxn modelId="{D3953777-FE9F-453A-89D6-8DBEBD6E21D2}" type="presOf" srcId="{26744705-ACB9-4730-B9EA-3B069E6A732A}" destId="{6FD5A6D7-50AA-48BF-8013-F1540FA8E17B}" srcOrd="1" destOrd="0" presId="urn:microsoft.com/office/officeart/2005/8/layout/hList7"/>
    <dgm:cxn modelId="{A55074E8-152C-470C-BB63-7510D046CC5A}" type="presOf" srcId="{5BC09400-48B3-41B0-BB94-8438BF3C588B}" destId="{AA88541A-7B30-417F-9255-E4F73AAC8DAC}" srcOrd="0" destOrd="0" presId="urn:microsoft.com/office/officeart/2005/8/layout/hList7"/>
    <dgm:cxn modelId="{49055871-ECA9-4E55-B426-72FC965233EB}" srcId="{AAEF54FE-A8D8-49DC-B8C9-16ACBF4E1C97}" destId="{48990277-1EC6-42E1-A4D0-9CBE12E9457F}" srcOrd="4" destOrd="0" parTransId="{75E753FE-7031-4696-AADF-78051F1C36B0}" sibTransId="{2CC00F26-3B68-4056-AADC-9FED9674F23C}"/>
    <dgm:cxn modelId="{633EE40D-6A32-4448-AC22-8DC5209764C7}" srcId="{AAEF54FE-A8D8-49DC-B8C9-16ACBF4E1C97}" destId="{A7E2DABC-86C5-4D88-AA7E-3B89C089DEDD}" srcOrd="0" destOrd="0" parTransId="{EC3387FC-5ADC-4872-BBC8-351754328723}" sibTransId="{8B4240BE-6BCB-4776-97B0-4CFC6D4595AE}"/>
    <dgm:cxn modelId="{B9268378-58DF-4EA4-95D5-0B20F0DD3774}" type="presOf" srcId="{A7E2DABC-86C5-4D88-AA7E-3B89C089DEDD}" destId="{CED5791B-2539-466F-AE5D-26E3157A9CE6}" srcOrd="0" destOrd="0" presId="urn:microsoft.com/office/officeart/2005/8/layout/hList7"/>
    <dgm:cxn modelId="{5223D440-1FB8-4D48-82EF-37481D42DE66}" type="presOf" srcId="{8B4240BE-6BCB-4776-97B0-4CFC6D4595AE}" destId="{BBE0C862-22A0-4403-A7C4-F865C4122BBF}" srcOrd="0" destOrd="0" presId="urn:microsoft.com/office/officeart/2005/8/layout/hList7"/>
    <dgm:cxn modelId="{052CEFDA-9B73-42F0-A823-0324536ED6E0}" type="presOf" srcId="{40812CC0-337C-4C17-A981-C5216D516671}" destId="{CFD2FF25-31FC-46B2-8E4C-1D072774A2A2}" srcOrd="0" destOrd="0" presId="urn:microsoft.com/office/officeart/2005/8/layout/hList7"/>
    <dgm:cxn modelId="{A8A9740B-0020-4AE4-B6BE-868F090E50CA}" type="presOf" srcId="{48990277-1EC6-42E1-A4D0-9CBE12E9457F}" destId="{D50C8867-F87F-430B-8C71-7557617AFBB1}" srcOrd="1" destOrd="0" presId="urn:microsoft.com/office/officeart/2005/8/layout/hList7"/>
    <dgm:cxn modelId="{A18942B2-EAE5-4EDC-9545-4712829753B3}" type="presOf" srcId="{758F5C45-083F-4EB8-93C8-6743B2FEAA65}" destId="{DE3FAD26-8F4E-43E1-B588-98252E6AD3F6}" srcOrd="0" destOrd="0" presId="urn:microsoft.com/office/officeart/2005/8/layout/hList7"/>
    <dgm:cxn modelId="{F3E448D9-C51F-489D-8AE9-1C8FC48D6AEB}" type="presOf" srcId="{40812CC0-337C-4C17-A981-C5216D516671}" destId="{363D04E7-D573-4E9D-A731-C7616AED1EB8}" srcOrd="1" destOrd="0" presId="urn:microsoft.com/office/officeart/2005/8/layout/hList7"/>
    <dgm:cxn modelId="{105B4DA4-D409-4602-AAA5-D90625284C66}" srcId="{AAEF54FE-A8D8-49DC-B8C9-16ACBF4E1C97}" destId="{BD4229CE-443E-40DC-BA78-C80DECEBDD54}" srcOrd="2" destOrd="0" parTransId="{3E4AC430-00E6-49D8-B5BA-9C2C990EB70A}" sibTransId="{6C1D4B54-1655-45A5-9B76-92B1BBF08493}"/>
    <dgm:cxn modelId="{CB7DDC28-60ED-4DD1-9B7D-7B95A791BB59}" type="presOf" srcId="{26744705-ACB9-4730-B9EA-3B069E6A732A}" destId="{5B82F3DB-F467-46F2-BDE4-D50587739877}" srcOrd="0" destOrd="0" presId="urn:microsoft.com/office/officeart/2005/8/layout/hList7"/>
    <dgm:cxn modelId="{FE3CD70E-5543-4380-996B-9DC9CCD8DD3C}" type="presParOf" srcId="{6E9A1A65-14BF-433E-A4DF-9BAD06F14191}" destId="{356199B2-8C54-4668-AE3A-DA678A743FAA}" srcOrd="0" destOrd="0" presId="urn:microsoft.com/office/officeart/2005/8/layout/hList7"/>
    <dgm:cxn modelId="{696B91DB-96DF-4C30-AC24-69F34B857D2F}" type="presParOf" srcId="{6E9A1A65-14BF-433E-A4DF-9BAD06F14191}" destId="{DAB0800D-B87E-471A-8C5D-54B42963434E}" srcOrd="1" destOrd="0" presId="urn:microsoft.com/office/officeart/2005/8/layout/hList7"/>
    <dgm:cxn modelId="{4F5509FD-0095-4418-B184-789BE98940FF}" type="presParOf" srcId="{DAB0800D-B87E-471A-8C5D-54B42963434E}" destId="{5FEBF35A-188E-4BFA-8281-A51B3B8E52E9}" srcOrd="0" destOrd="0" presId="urn:microsoft.com/office/officeart/2005/8/layout/hList7"/>
    <dgm:cxn modelId="{4405DCAE-8AB7-40A6-9BC1-F2AF2850DC3D}" type="presParOf" srcId="{5FEBF35A-188E-4BFA-8281-A51B3B8E52E9}" destId="{CED5791B-2539-466F-AE5D-26E3157A9CE6}" srcOrd="0" destOrd="0" presId="urn:microsoft.com/office/officeart/2005/8/layout/hList7"/>
    <dgm:cxn modelId="{8641DD25-E3EA-47F7-A8DE-222509FDD000}" type="presParOf" srcId="{5FEBF35A-188E-4BFA-8281-A51B3B8E52E9}" destId="{9979C62C-3F2E-4AE9-BB95-3E9E75D3DBC1}" srcOrd="1" destOrd="0" presId="urn:microsoft.com/office/officeart/2005/8/layout/hList7"/>
    <dgm:cxn modelId="{7566118C-6BCF-40A9-8044-0C6B012C4A04}" type="presParOf" srcId="{5FEBF35A-188E-4BFA-8281-A51B3B8E52E9}" destId="{41B0DA9A-ED1E-4C32-A76C-ED79312C6E6D}" srcOrd="2" destOrd="0" presId="urn:microsoft.com/office/officeart/2005/8/layout/hList7"/>
    <dgm:cxn modelId="{A1033773-63B4-48FB-9E05-D9B31530F918}" type="presParOf" srcId="{5FEBF35A-188E-4BFA-8281-A51B3B8E52E9}" destId="{939137B0-250D-4743-B799-1DBC11ABE922}" srcOrd="3" destOrd="0" presId="urn:microsoft.com/office/officeart/2005/8/layout/hList7"/>
    <dgm:cxn modelId="{4A4501A6-4ED3-4BCF-BF54-C1582C5CD0B2}" type="presParOf" srcId="{DAB0800D-B87E-471A-8C5D-54B42963434E}" destId="{BBE0C862-22A0-4403-A7C4-F865C4122BBF}" srcOrd="1" destOrd="0" presId="urn:microsoft.com/office/officeart/2005/8/layout/hList7"/>
    <dgm:cxn modelId="{B357E906-B4DC-4475-A7DB-A8CCB12393CC}" type="presParOf" srcId="{DAB0800D-B87E-471A-8C5D-54B42963434E}" destId="{5F8A1573-D2BD-4296-9DD5-741102F5DFFE}" srcOrd="2" destOrd="0" presId="urn:microsoft.com/office/officeart/2005/8/layout/hList7"/>
    <dgm:cxn modelId="{C8D839EE-4019-47B6-86E1-C173CC14CA39}" type="presParOf" srcId="{5F8A1573-D2BD-4296-9DD5-741102F5DFFE}" destId="{5B82F3DB-F467-46F2-BDE4-D50587739877}" srcOrd="0" destOrd="0" presId="urn:microsoft.com/office/officeart/2005/8/layout/hList7"/>
    <dgm:cxn modelId="{F4003D5C-D031-40F2-8C8D-56854A7BEFC1}" type="presParOf" srcId="{5F8A1573-D2BD-4296-9DD5-741102F5DFFE}" destId="{6FD5A6D7-50AA-48BF-8013-F1540FA8E17B}" srcOrd="1" destOrd="0" presId="urn:microsoft.com/office/officeart/2005/8/layout/hList7"/>
    <dgm:cxn modelId="{BCAC2D51-8C91-448C-BD56-882C6D2CBB54}" type="presParOf" srcId="{5F8A1573-D2BD-4296-9DD5-741102F5DFFE}" destId="{21997552-751C-438B-B1E0-8CC4C942CC9F}" srcOrd="2" destOrd="0" presId="urn:microsoft.com/office/officeart/2005/8/layout/hList7"/>
    <dgm:cxn modelId="{5210D273-EC1D-4D1E-A9F7-C1A06528CC73}" type="presParOf" srcId="{5F8A1573-D2BD-4296-9DD5-741102F5DFFE}" destId="{BE236364-D278-40BE-A518-6AD1BD5A0E3B}" srcOrd="3" destOrd="0" presId="urn:microsoft.com/office/officeart/2005/8/layout/hList7"/>
    <dgm:cxn modelId="{1E886DFC-982F-49D7-AA78-8517663605D3}" type="presParOf" srcId="{DAB0800D-B87E-471A-8C5D-54B42963434E}" destId="{DE3FAD26-8F4E-43E1-B588-98252E6AD3F6}" srcOrd="3" destOrd="0" presId="urn:microsoft.com/office/officeart/2005/8/layout/hList7"/>
    <dgm:cxn modelId="{7F09D7C0-78F7-42AF-8DDB-16C15069D55B}" type="presParOf" srcId="{DAB0800D-B87E-471A-8C5D-54B42963434E}" destId="{256ECDC7-EDA2-4FB0-99C6-824DE616D531}" srcOrd="4" destOrd="0" presId="urn:microsoft.com/office/officeart/2005/8/layout/hList7"/>
    <dgm:cxn modelId="{036012DE-A740-4F25-BC42-BA9E8222FF24}" type="presParOf" srcId="{256ECDC7-EDA2-4FB0-99C6-824DE616D531}" destId="{7323366B-7560-441B-A9DE-6A7183049F0F}" srcOrd="0" destOrd="0" presId="urn:microsoft.com/office/officeart/2005/8/layout/hList7"/>
    <dgm:cxn modelId="{7BFD80EA-6143-4241-BDF2-2505166EBCC6}" type="presParOf" srcId="{256ECDC7-EDA2-4FB0-99C6-824DE616D531}" destId="{BF229031-A47B-49F6-A610-DB762DDEC59B}" srcOrd="1" destOrd="0" presId="urn:microsoft.com/office/officeart/2005/8/layout/hList7"/>
    <dgm:cxn modelId="{471F0BD1-7AD0-4FDE-B433-599CF36B656A}" type="presParOf" srcId="{256ECDC7-EDA2-4FB0-99C6-824DE616D531}" destId="{583E0BA5-7AC0-4A2E-924B-A0CD0E72BCA6}" srcOrd="2" destOrd="0" presId="urn:microsoft.com/office/officeart/2005/8/layout/hList7"/>
    <dgm:cxn modelId="{03CA98CD-8AD3-4713-BF44-0FDD66A7C031}" type="presParOf" srcId="{256ECDC7-EDA2-4FB0-99C6-824DE616D531}" destId="{58E51A7D-06EE-4AA7-AD10-70A80E8637F2}" srcOrd="3" destOrd="0" presId="urn:microsoft.com/office/officeart/2005/8/layout/hList7"/>
    <dgm:cxn modelId="{223F3BCF-4376-4BF9-96A6-57D431225A6C}" type="presParOf" srcId="{DAB0800D-B87E-471A-8C5D-54B42963434E}" destId="{2598B47B-FDB7-4EFB-9E69-DD920D8E360B}" srcOrd="5" destOrd="0" presId="urn:microsoft.com/office/officeart/2005/8/layout/hList7"/>
    <dgm:cxn modelId="{585D2FC0-7A5B-42CA-9467-E8B8A979CEF9}" type="presParOf" srcId="{DAB0800D-B87E-471A-8C5D-54B42963434E}" destId="{E36413DD-2B4C-4FB4-A491-7A869943F517}" srcOrd="6" destOrd="0" presId="urn:microsoft.com/office/officeart/2005/8/layout/hList7"/>
    <dgm:cxn modelId="{A4F67A4D-0D19-46F4-B9F6-72E0992EDF66}" type="presParOf" srcId="{E36413DD-2B4C-4FB4-A491-7A869943F517}" destId="{CFD2FF25-31FC-46B2-8E4C-1D072774A2A2}" srcOrd="0" destOrd="0" presId="urn:microsoft.com/office/officeart/2005/8/layout/hList7"/>
    <dgm:cxn modelId="{9C8C4B46-81C4-43DC-A143-C4BCF623F73B}" type="presParOf" srcId="{E36413DD-2B4C-4FB4-A491-7A869943F517}" destId="{363D04E7-D573-4E9D-A731-C7616AED1EB8}" srcOrd="1" destOrd="0" presId="urn:microsoft.com/office/officeart/2005/8/layout/hList7"/>
    <dgm:cxn modelId="{33FAD5DB-A97E-4AF5-B506-C14FA3AA37F6}" type="presParOf" srcId="{E36413DD-2B4C-4FB4-A491-7A869943F517}" destId="{EA6820D6-950E-44A2-8ADD-CBA4D2005BC3}" srcOrd="2" destOrd="0" presId="urn:microsoft.com/office/officeart/2005/8/layout/hList7"/>
    <dgm:cxn modelId="{0CA1E5FB-4ACE-458E-8475-5E1319D77BE6}" type="presParOf" srcId="{E36413DD-2B4C-4FB4-A491-7A869943F517}" destId="{B963D233-BAC3-494F-9CAA-C66F6BBDC712}" srcOrd="3" destOrd="0" presId="urn:microsoft.com/office/officeart/2005/8/layout/hList7"/>
    <dgm:cxn modelId="{AE4369BE-A098-4A82-B744-737E275283F5}" type="presParOf" srcId="{DAB0800D-B87E-471A-8C5D-54B42963434E}" destId="{AA88541A-7B30-417F-9255-E4F73AAC8DAC}" srcOrd="7" destOrd="0" presId="urn:microsoft.com/office/officeart/2005/8/layout/hList7"/>
    <dgm:cxn modelId="{1223B711-1F49-4C5A-A220-3F861330714B}" type="presParOf" srcId="{DAB0800D-B87E-471A-8C5D-54B42963434E}" destId="{1D21171A-CC5E-4129-A723-BD11CD112B4F}" srcOrd="8" destOrd="0" presId="urn:microsoft.com/office/officeart/2005/8/layout/hList7"/>
    <dgm:cxn modelId="{A989D7AA-6A07-4541-9109-5E2EA2866C94}" type="presParOf" srcId="{1D21171A-CC5E-4129-A723-BD11CD112B4F}" destId="{9F922638-6414-425E-B177-6026FC9B8E5B}" srcOrd="0" destOrd="0" presId="urn:microsoft.com/office/officeart/2005/8/layout/hList7"/>
    <dgm:cxn modelId="{2FBADD0B-FCF6-49EC-9027-F6AC8C285178}" type="presParOf" srcId="{1D21171A-CC5E-4129-A723-BD11CD112B4F}" destId="{D50C8867-F87F-430B-8C71-7557617AFBB1}" srcOrd="1" destOrd="0" presId="urn:microsoft.com/office/officeart/2005/8/layout/hList7"/>
    <dgm:cxn modelId="{E68D10DB-66FA-4C69-AD95-D9A1C200D7BB}" type="presParOf" srcId="{1D21171A-CC5E-4129-A723-BD11CD112B4F}" destId="{20149E13-4AD2-47D5-99B0-6C4A9D96B6D6}" srcOrd="2" destOrd="0" presId="urn:microsoft.com/office/officeart/2005/8/layout/hList7"/>
    <dgm:cxn modelId="{FF97D185-5BD7-4F24-990E-CD29D5BF7719}" type="presParOf" srcId="{1D21171A-CC5E-4129-A723-BD11CD112B4F}" destId="{07571237-1A19-4FD2-A411-7AFDF88958F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5791B-2539-466F-AE5D-26E3157A9CE6}">
      <dsp:nvSpPr>
        <dsp:cNvPr id="0" name=""/>
        <dsp:cNvSpPr/>
      </dsp:nvSpPr>
      <dsp:spPr>
        <a:xfrm>
          <a:off x="0" y="0"/>
          <a:ext cx="2053828" cy="4829176"/>
        </a:xfrm>
        <a:prstGeom prst="roundRect">
          <a:avLst>
            <a:gd name="adj" fmla="val 10000"/>
          </a:avLst>
        </a:prstGeom>
        <a:solidFill>
          <a:srgbClr val="BBDE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err="1">
              <a:solidFill>
                <a:schemeClr val="tx1"/>
              </a:solidFill>
            </a:rPr>
            <a:t>Мося</a:t>
          </a:r>
          <a:endParaRPr lang="ru-RU" sz="1900" b="1" kern="1200" dirty="0">
            <a:solidFill>
              <a:schemeClr val="tx1"/>
            </a:solidFill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>
              <a:solidFill>
                <a:schemeClr val="tx1"/>
              </a:solidFill>
            </a:rPr>
            <a:t>Джек-</a:t>
          </a:r>
          <a:r>
            <a:rPr lang="ru-RU" sz="1900" kern="1200" dirty="0" err="1">
              <a:solidFill>
                <a:schemeClr val="tx1"/>
              </a:solidFill>
            </a:rPr>
            <a:t>рассел</a:t>
          </a:r>
          <a:r>
            <a:rPr lang="ru-RU" sz="1900" kern="1200" dirty="0">
              <a:solidFill>
                <a:schemeClr val="tx1"/>
              </a:solidFill>
            </a:rPr>
            <a:t>-терьер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Хорошо обучен,</a:t>
          </a:r>
          <a:endParaRPr lang="en-US" sz="1900" b="1" kern="1200" dirty="0">
            <a:solidFill>
              <a:schemeClr val="tx1"/>
            </a:solidFill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знает команды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0" y="1931670"/>
        <a:ext cx="2053828" cy="1931670"/>
      </dsp:txXfrm>
    </dsp:sp>
    <dsp:sp modelId="{939137B0-250D-4743-B799-1DBC11ABE922}">
      <dsp:nvSpPr>
        <dsp:cNvPr id="0" name=""/>
        <dsp:cNvSpPr/>
      </dsp:nvSpPr>
      <dsp:spPr>
        <a:xfrm>
          <a:off x="222856" y="289750"/>
          <a:ext cx="1608115" cy="160811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82F3DB-F467-46F2-BDE4-D50587739877}">
      <dsp:nvSpPr>
        <dsp:cNvPr id="0" name=""/>
        <dsp:cNvSpPr/>
      </dsp:nvSpPr>
      <dsp:spPr>
        <a:xfrm>
          <a:off x="2115442" y="0"/>
          <a:ext cx="2053828" cy="4829176"/>
        </a:xfrm>
        <a:prstGeom prst="roundRect">
          <a:avLst>
            <a:gd name="adj" fmla="val 10000"/>
          </a:avLst>
        </a:prstGeom>
        <a:solidFill>
          <a:srgbClr val="DDEEE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Персик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>
              <a:solidFill>
                <a:schemeClr val="tx1"/>
              </a:solidFill>
            </a:rPr>
            <a:t>Колли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Хорошо обучен,</a:t>
          </a:r>
          <a:endParaRPr lang="en-US" sz="1900" b="1" kern="1200" dirty="0">
            <a:solidFill>
              <a:schemeClr val="tx1"/>
            </a:solidFill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знает команды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2115442" y="1931670"/>
        <a:ext cx="2053828" cy="1931670"/>
      </dsp:txXfrm>
    </dsp:sp>
    <dsp:sp modelId="{BE236364-D278-40BE-A518-6AD1BD5A0E3B}">
      <dsp:nvSpPr>
        <dsp:cNvPr id="0" name=""/>
        <dsp:cNvSpPr/>
      </dsp:nvSpPr>
      <dsp:spPr>
        <a:xfrm>
          <a:off x="2338299" y="289750"/>
          <a:ext cx="1608115" cy="160811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23366B-7560-441B-A9DE-6A7183049F0F}">
      <dsp:nvSpPr>
        <dsp:cNvPr id="0" name=""/>
        <dsp:cNvSpPr/>
      </dsp:nvSpPr>
      <dsp:spPr>
        <a:xfrm>
          <a:off x="4230885" y="0"/>
          <a:ext cx="2053828" cy="4829176"/>
        </a:xfrm>
        <a:prstGeom prst="roundRect">
          <a:avLst>
            <a:gd name="adj" fmla="val 10000"/>
          </a:avLst>
        </a:prstGeom>
        <a:solidFill>
          <a:srgbClr val="BBDE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err="1">
              <a:solidFill>
                <a:schemeClr val="tx1"/>
              </a:solidFill>
            </a:rPr>
            <a:t>Чика</a:t>
          </a:r>
          <a:r>
            <a:rPr lang="ru-RU" sz="1900" b="1" kern="1200" dirty="0">
              <a:solidFill>
                <a:schemeClr val="tx1"/>
              </a:solidFill>
            </a:rPr>
            <a:t>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>
              <a:solidFill>
                <a:schemeClr val="tx1"/>
              </a:solidFill>
            </a:rPr>
            <a:t>Чихуахуа</a:t>
          </a:r>
          <a:endParaRPr lang="ru-RU" sz="1900" kern="1200" dirty="0">
            <a:solidFill>
              <a:schemeClr val="tx1"/>
            </a:solidFill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Не обучен</a:t>
          </a:r>
          <a:endParaRPr lang="en-US" sz="1900" b="1" kern="1200" dirty="0">
            <a:solidFill>
              <a:schemeClr val="tx1"/>
            </a:solidFill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командам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4230885" y="1931670"/>
        <a:ext cx="2053828" cy="1931670"/>
      </dsp:txXfrm>
    </dsp:sp>
    <dsp:sp modelId="{58E51A7D-06EE-4AA7-AD10-70A80E8637F2}">
      <dsp:nvSpPr>
        <dsp:cNvPr id="0" name=""/>
        <dsp:cNvSpPr/>
      </dsp:nvSpPr>
      <dsp:spPr>
        <a:xfrm>
          <a:off x="4453742" y="289750"/>
          <a:ext cx="1608115" cy="160811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D2FF25-31FC-46B2-8E4C-1D072774A2A2}">
      <dsp:nvSpPr>
        <dsp:cNvPr id="0" name=""/>
        <dsp:cNvSpPr/>
      </dsp:nvSpPr>
      <dsp:spPr>
        <a:xfrm>
          <a:off x="6346328" y="0"/>
          <a:ext cx="2053828" cy="4829176"/>
        </a:xfrm>
        <a:prstGeom prst="roundRect">
          <a:avLst>
            <a:gd name="adj" fmla="val 10000"/>
          </a:avLst>
        </a:prstGeom>
        <a:solidFill>
          <a:srgbClr val="DDEEE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Рекс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>
              <a:solidFill>
                <a:schemeClr val="tx1"/>
              </a:solidFill>
            </a:rPr>
            <a:t>Немецкая овчарка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Хорошо обучен,</a:t>
          </a:r>
          <a:endParaRPr lang="en-US" sz="1900" b="1" kern="1200" dirty="0">
            <a:solidFill>
              <a:schemeClr val="tx1"/>
            </a:solidFill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знает команды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6346328" y="1931670"/>
        <a:ext cx="2053828" cy="1931670"/>
      </dsp:txXfrm>
    </dsp:sp>
    <dsp:sp modelId="{B963D233-BAC3-494F-9CAA-C66F6BBDC712}">
      <dsp:nvSpPr>
        <dsp:cNvPr id="0" name=""/>
        <dsp:cNvSpPr/>
      </dsp:nvSpPr>
      <dsp:spPr>
        <a:xfrm>
          <a:off x="6569185" y="289750"/>
          <a:ext cx="1608115" cy="1608115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922638-6414-425E-B177-6026FC9B8E5B}">
      <dsp:nvSpPr>
        <dsp:cNvPr id="0" name=""/>
        <dsp:cNvSpPr/>
      </dsp:nvSpPr>
      <dsp:spPr>
        <a:xfrm>
          <a:off x="8461771" y="0"/>
          <a:ext cx="2053828" cy="4829176"/>
        </a:xfrm>
        <a:prstGeom prst="roundRect">
          <a:avLst>
            <a:gd name="adj" fmla="val 10000"/>
          </a:avLst>
        </a:prstGeom>
        <a:solidFill>
          <a:srgbClr val="BBDE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Кельвин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>
              <a:solidFill>
                <a:schemeClr val="tx1"/>
              </a:solidFill>
            </a:rPr>
            <a:t>Бигль</a:t>
          </a:r>
          <a:endParaRPr lang="ru-RU" sz="1900" kern="1200" dirty="0">
            <a:solidFill>
              <a:schemeClr val="tx1"/>
            </a:solidFill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Плохо знает</a:t>
          </a:r>
          <a:endParaRPr lang="en-US" sz="1900" b="1" kern="1200" dirty="0">
            <a:solidFill>
              <a:schemeClr val="tx1"/>
            </a:solidFill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chemeClr val="tx1"/>
              </a:solidFill>
            </a:rPr>
            <a:t>команды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8461771" y="1931670"/>
        <a:ext cx="2053828" cy="1931670"/>
      </dsp:txXfrm>
    </dsp:sp>
    <dsp:sp modelId="{07571237-1A19-4FD2-A411-7AFDF88958F4}">
      <dsp:nvSpPr>
        <dsp:cNvPr id="0" name=""/>
        <dsp:cNvSpPr/>
      </dsp:nvSpPr>
      <dsp:spPr>
        <a:xfrm>
          <a:off x="8684628" y="334858"/>
          <a:ext cx="1608115" cy="1608115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6199B2-8C54-4668-AE3A-DA678A743FAA}">
      <dsp:nvSpPr>
        <dsp:cNvPr id="0" name=""/>
        <dsp:cNvSpPr/>
      </dsp:nvSpPr>
      <dsp:spPr>
        <a:xfrm>
          <a:off x="0" y="3649153"/>
          <a:ext cx="10459909" cy="596632"/>
        </a:xfrm>
        <a:prstGeom prst="leftRightArrow">
          <a:avLst/>
        </a:prstGeom>
        <a:solidFill>
          <a:srgbClr val="7EC0A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EFD7A-CD30-402B-B4CD-EE60A151EBE4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AA39A-5B4B-4609-8AB3-87781326F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49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1909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162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690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4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6575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/>
              <a:t>План работы и методы представлены на слайдах.</a:t>
            </a:r>
            <a:endParaRPr dirty="0"/>
          </a:p>
        </p:txBody>
      </p:sp>
      <p:sp>
        <p:nvSpPr>
          <p:cNvPr id="123" name="Google Shape;123;p5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2902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AA39A-5B4B-4609-8AB3-87781326FC2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141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В подготовке проекта использованы научная литература, справочная информация и интернет-источники, представленные на слайде.</a:t>
            </a:r>
            <a:endParaRPr dirty="0"/>
          </a:p>
        </p:txBody>
      </p:sp>
      <p:sp>
        <p:nvSpPr>
          <p:cNvPr id="198" name="Google Shape;198;p15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1663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1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Спасибо за внимание!</a:t>
            </a:r>
            <a:endParaRPr/>
          </a:p>
        </p:txBody>
      </p:sp>
      <p:sp>
        <p:nvSpPr>
          <p:cNvPr id="225" name="Google Shape;225;p16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5095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09DD-E8D8-4E47-9EFC-3F52055AF6C9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DF2A-0DC6-46E9-A1A0-4B7A62A9B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164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09DD-E8D8-4E47-9EFC-3F52055AF6C9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DF2A-0DC6-46E9-A1A0-4B7A62A9B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151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09DD-E8D8-4E47-9EFC-3F52055AF6C9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DF2A-0DC6-46E9-A1A0-4B7A62A9B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127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09DD-E8D8-4E47-9EFC-3F52055AF6C9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DF2A-0DC6-46E9-A1A0-4B7A62A9B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62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09DD-E8D8-4E47-9EFC-3F52055AF6C9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DF2A-0DC6-46E9-A1A0-4B7A62A9B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54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09DD-E8D8-4E47-9EFC-3F52055AF6C9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DF2A-0DC6-46E9-A1A0-4B7A62A9B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680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09DD-E8D8-4E47-9EFC-3F52055AF6C9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DF2A-0DC6-46E9-A1A0-4B7A62A9B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241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09DD-E8D8-4E47-9EFC-3F52055AF6C9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DF2A-0DC6-46E9-A1A0-4B7A62A9B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394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09DD-E8D8-4E47-9EFC-3F52055AF6C9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DF2A-0DC6-46E9-A1A0-4B7A62A9B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292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09DD-E8D8-4E47-9EFC-3F52055AF6C9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DF2A-0DC6-46E9-A1A0-4B7A62A9B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295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09DD-E8D8-4E47-9EFC-3F52055AF6C9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DF2A-0DC6-46E9-A1A0-4B7A62A9B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29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E09DD-E8D8-4E47-9EFC-3F52055AF6C9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0DF2A-0DC6-46E9-A1A0-4B7A62A9B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77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&#1057;&#1086;&#1073;&#1072;&#1082;&#1072;" TargetMode="External"/><Relationship Id="rId5" Type="http://schemas.openxmlformats.org/officeDocument/2006/relationships/hyperlink" Target="https://www.kp.ru/daily/28353.5/4500205/" TargetMode="External"/><Relationship Id="rId4" Type="http://schemas.openxmlformats.org/officeDocument/2006/relationships/hyperlink" Target="https://spisok-literaturi.ru/publisher/sovremennyiy-literator.html?id=25374&amp;show=al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935BA51-DDBF-4CFB-9E01-80F9180FB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909" y="2011369"/>
            <a:ext cx="9190182" cy="1826385"/>
          </a:xfrm>
        </p:spPr>
        <p:txBody>
          <a:bodyPr>
            <a:normAutofit/>
          </a:bodyPr>
          <a:lstStyle/>
          <a:p>
            <a:r>
              <a:rPr lang="ru-RU" dirty="0"/>
              <a:t>Что нужно знать, прежде чем завести собаку?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83966" y="4528649"/>
            <a:ext cx="4740964" cy="1826384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ru-RU" dirty="0"/>
              <a:t>Эмилия </a:t>
            </a:r>
            <a:r>
              <a:rPr lang="ru-RU" dirty="0" err="1"/>
              <a:t>Тахабиева</a:t>
            </a:r>
            <a:r>
              <a:rPr lang="ru-RU" dirty="0"/>
              <a:t>, 3 «А» класс</a:t>
            </a:r>
          </a:p>
          <a:p>
            <a:pPr lvl="0" algn="l">
              <a:buClr>
                <a:schemeClr val="dk1"/>
              </a:buClr>
              <a:buSzPts val="2400"/>
            </a:pPr>
            <a:r>
              <a:rPr lang="ru-RU" dirty="0"/>
              <a:t>Научный руководитель:</a:t>
            </a:r>
          </a:p>
          <a:p>
            <a:pPr lvl="0" algn="l">
              <a:buClr>
                <a:schemeClr val="dk1"/>
              </a:buClr>
              <a:buSzPts val="2400"/>
            </a:pPr>
            <a:r>
              <a:rPr lang="ru-RU" dirty="0"/>
              <a:t>Грищенко Наталия Валентиновна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48000" y="270790"/>
            <a:ext cx="6096000" cy="1217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400"/>
            </a:pPr>
            <a:r>
              <a:rPr lang="ru-RU" sz="2400" dirty="0"/>
              <a:t>Государственное бюджетное образовательное учреждение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400"/>
            </a:pPr>
            <a:r>
              <a:rPr lang="ru-RU" sz="2400" dirty="0"/>
              <a:t>«Школа № 1384 имени А.А. </a:t>
            </a:r>
            <a:r>
              <a:rPr lang="ru-RU" sz="2400" dirty="0" err="1"/>
              <a:t>Леманского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62776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A5257C-DC31-44CB-81EE-1ECB6ADE3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8" name="Google Shape;98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838200" y="1232428"/>
            <a:ext cx="10515600" cy="996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800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Анализ проблемы</a:t>
            </a:r>
            <a:endParaRPr sz="4800" b="1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>
            <a:spLocks noGrp="1"/>
          </p:cNvSpPr>
          <p:nvPr>
            <p:ph type="body" idx="1"/>
          </p:nvPr>
        </p:nvSpPr>
        <p:spPr>
          <a:xfrm>
            <a:off x="838200" y="2477195"/>
            <a:ext cx="10515600" cy="1650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dirty="0"/>
              <a:t>Я очень люблю домашних животных и хочу завести собаку.</a:t>
            </a:r>
            <a:endParaRPr lang="en-US" dirty="0"/>
          </a:p>
          <a:p>
            <a:pPr marL="0" indent="0" algn="ctr">
              <a:spcBef>
                <a:spcPts val="600"/>
              </a:spcBef>
              <a:buNone/>
            </a:pPr>
            <a:r>
              <a:rPr lang="ru-RU" dirty="0"/>
              <a:t>Питомец становится полноценным членом семьи и другом.</a:t>
            </a:r>
            <a:endParaRPr lang="en-US" dirty="0"/>
          </a:p>
          <a:p>
            <a:pPr marL="0" indent="0" algn="ctr">
              <a:spcBef>
                <a:spcPts val="600"/>
              </a:spcBef>
              <a:buNone/>
            </a:pPr>
            <a:r>
              <a:rPr lang="ru-RU" dirty="0"/>
              <a:t>Так почему же на улице проживает так много собак? </a:t>
            </a:r>
          </a:p>
        </p:txBody>
      </p:sp>
    </p:spTree>
    <p:extLst>
      <p:ext uri="{BB962C8B-B14F-4D97-AF65-F5344CB8AC3E}">
        <p14:creationId xmlns:p14="http://schemas.microsoft.com/office/powerpoint/2010/main" val="158387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348ECF-A4D9-4474-962A-C08373B59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8" name="Google Shape;98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838200" y="100047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800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Актуальность проблемы</a:t>
            </a:r>
            <a:endParaRPr sz="4800" b="1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>
            <a:spLocks noGrp="1"/>
          </p:cNvSpPr>
          <p:nvPr>
            <p:ph type="body" idx="1"/>
          </p:nvPr>
        </p:nvSpPr>
        <p:spPr>
          <a:xfrm>
            <a:off x="887360" y="2326178"/>
            <a:ext cx="10515600" cy="156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600" dirty="0"/>
              <a:t>Часто желание человека обзавестись четвероногим другом</a:t>
            </a:r>
            <a:endParaRPr lang="en-US" sz="2600" dirty="0"/>
          </a:p>
          <a:p>
            <a:pPr marL="0" indent="0" algn="ctr">
              <a:spcBef>
                <a:spcPts val="600"/>
              </a:spcBef>
              <a:buNone/>
            </a:pPr>
            <a:r>
              <a:rPr lang="ru-RU" sz="2600" dirty="0"/>
              <a:t>пропадает после возникновения финансовых и иных трудностей.</a:t>
            </a:r>
            <a:endParaRPr lang="en-US" sz="2600" dirty="0"/>
          </a:p>
          <a:p>
            <a:pPr marL="0" indent="0" algn="ctr">
              <a:spcBef>
                <a:spcPts val="600"/>
              </a:spcBef>
              <a:buNone/>
            </a:pPr>
            <a:r>
              <a:rPr lang="ru-RU" sz="2600" dirty="0"/>
              <a:t>Злые и брошенные животные могут представлять</a:t>
            </a:r>
            <a:endParaRPr lang="en-US" sz="2600" dirty="0"/>
          </a:p>
          <a:p>
            <a:pPr marL="0" indent="0" algn="ctr">
              <a:spcBef>
                <a:spcPts val="600"/>
              </a:spcBef>
              <a:buNone/>
            </a:pPr>
            <a:r>
              <a:rPr lang="ru-RU" sz="2600" dirty="0"/>
              <a:t>угрозу для человека. </a:t>
            </a:r>
          </a:p>
        </p:txBody>
      </p:sp>
    </p:spTree>
    <p:extLst>
      <p:ext uri="{BB962C8B-B14F-4D97-AF65-F5344CB8AC3E}">
        <p14:creationId xmlns:p14="http://schemas.microsoft.com/office/powerpoint/2010/main" val="327125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3AC4B6-4E64-42B4-8345-4F8C9B4B0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8" name="Google Shape;98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838200" y="71921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800" b="1" dirty="0">
                <a:solidFill>
                  <a:schemeClr val="dk1"/>
                </a:solidFill>
                <a:cs typeface="Calibri"/>
                <a:sym typeface="Calibri"/>
              </a:rPr>
              <a:t>Аспект проблемы, решаемый</a:t>
            </a:r>
            <a:endParaRPr lang="en-US" sz="4800" b="1" dirty="0">
              <a:solidFill>
                <a:schemeClr val="dk1"/>
              </a:solidFill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800" b="1" dirty="0">
                <a:solidFill>
                  <a:schemeClr val="dk1"/>
                </a:solidFill>
                <a:cs typeface="Calibri"/>
                <a:sym typeface="Calibri"/>
              </a:rPr>
              <a:t>в рамках данного проекта</a:t>
            </a:r>
            <a:r>
              <a:rPr lang="en-RU" sz="4800" b="1" dirty="0">
                <a:solidFill>
                  <a:schemeClr val="dk1"/>
                </a:solidFill>
                <a:cs typeface="Calibri"/>
                <a:sym typeface="Calibri"/>
              </a:rPr>
              <a:t> </a:t>
            </a:r>
            <a:endParaRPr sz="4800" b="1" dirty="0">
              <a:solidFill>
                <a:schemeClr val="dk1"/>
              </a:solidFill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>
            <a:spLocks noGrp="1"/>
          </p:cNvSpPr>
          <p:nvPr>
            <p:ph type="body" idx="1"/>
          </p:nvPr>
        </p:nvSpPr>
        <p:spPr>
          <a:xfrm>
            <a:off x="838200" y="2375571"/>
            <a:ext cx="10515600" cy="1557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600" dirty="0"/>
              <a:t>Важно определить причины, по которым собак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ru-RU" sz="2600" dirty="0"/>
              <a:t>бросают, и что необходимо сделать, чтобы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ru-RU" sz="2600" dirty="0"/>
              <a:t>этого не происходило.</a:t>
            </a:r>
          </a:p>
        </p:txBody>
      </p:sp>
    </p:spTree>
    <p:extLst>
      <p:ext uri="{BB962C8B-B14F-4D97-AF65-F5344CB8AC3E}">
        <p14:creationId xmlns:p14="http://schemas.microsoft.com/office/powerpoint/2010/main" val="45463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1744C6-AC96-4C4B-83A7-D90446166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7" name="Google Shape;107;p4"/>
          <p:cNvSpPr txBox="1">
            <a:spLocks noGrp="1"/>
          </p:cNvSpPr>
          <p:nvPr>
            <p:ph type="title"/>
          </p:nvPr>
        </p:nvSpPr>
        <p:spPr>
          <a:xfrm>
            <a:off x="801328" y="1005539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4800" b="1" dirty="0">
                <a:solidFill>
                  <a:schemeClr val="dk1"/>
                </a:solidFill>
                <a:latin typeface="+mn-lt"/>
                <a:ea typeface="+mn-ea"/>
                <a:cs typeface="Calibri"/>
              </a:rPr>
              <a:t>Замысел и цель проектирования</a:t>
            </a:r>
            <a:endParaRPr sz="4800" b="1" dirty="0">
              <a:solidFill>
                <a:schemeClr val="dk1"/>
              </a:solidFill>
              <a:latin typeface="+mn-lt"/>
              <a:ea typeface="+mn-ea"/>
              <a:cs typeface="Calibri"/>
            </a:endParaRPr>
          </a:p>
        </p:txBody>
      </p:sp>
      <p:sp>
        <p:nvSpPr>
          <p:cNvPr id="111" name="Google Shape;111;p4"/>
          <p:cNvSpPr txBox="1">
            <a:spLocks noGrp="1"/>
          </p:cNvSpPr>
          <p:nvPr>
            <p:ph type="sldNum" idx="12"/>
          </p:nvPr>
        </p:nvSpPr>
        <p:spPr>
          <a:xfrm>
            <a:off x="7967133" y="634153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6" name="Google Shape;125;p5"/>
          <p:cNvSpPr txBox="1">
            <a:spLocks/>
          </p:cNvSpPr>
          <p:nvPr/>
        </p:nvSpPr>
        <p:spPr>
          <a:xfrm>
            <a:off x="341243" y="2526780"/>
            <a:ext cx="11575774" cy="155173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ts val="600"/>
              </a:spcBef>
            </a:pPr>
            <a:r>
              <a:rPr lang="ru-RU" dirty="0"/>
              <a:t>Будущим владельцам важно подготовиться к появлению</a:t>
            </a:r>
          </a:p>
          <a:p>
            <a:pPr>
              <a:spcBef>
                <a:spcPts val="600"/>
              </a:spcBef>
            </a:pPr>
            <a:r>
              <a:rPr lang="ru-RU" dirty="0"/>
              <a:t>питомца – тогда владельцы будут меньше отказываться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ru-RU" dirty="0"/>
              <a:t>от своих собак.</a:t>
            </a:r>
          </a:p>
        </p:txBody>
      </p:sp>
    </p:spTree>
    <p:extLst>
      <p:ext uri="{BB962C8B-B14F-4D97-AF65-F5344CB8AC3E}">
        <p14:creationId xmlns:p14="http://schemas.microsoft.com/office/powerpoint/2010/main" val="410998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B11C89-3E83-451F-9EF5-7F39548B1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7" name="Google Shape;127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44758"/>
              </p:ext>
            </p:extLst>
          </p:nvPr>
        </p:nvGraphicFramePr>
        <p:xfrm>
          <a:off x="824949" y="1848461"/>
          <a:ext cx="10528852" cy="3757209"/>
        </p:xfrm>
        <a:graphic>
          <a:graphicData uri="http://schemas.openxmlformats.org/drawingml/2006/table">
            <a:tbl>
              <a:tblPr firstRow="1" firstCol="1" bandRow="1">
                <a:solidFill>
                  <a:srgbClr val="FFFD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6079851">
                  <a:extLst>
                    <a:ext uri="{9D8B030D-6E8A-4147-A177-3AD203B41FA5}">
                      <a16:colId xmlns:a16="http://schemas.microsoft.com/office/drawing/2014/main" val="3881121940"/>
                    </a:ext>
                  </a:extLst>
                </a:gridCol>
                <a:gridCol w="4449001">
                  <a:extLst>
                    <a:ext uri="{9D8B030D-6E8A-4147-A177-3AD203B41FA5}">
                      <a16:colId xmlns:a16="http://schemas.microsoft.com/office/drawing/2014/main" val="253929554"/>
                    </a:ext>
                  </a:extLst>
                </a:gridCol>
              </a:tblGrid>
              <a:tr h="4645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Задачи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Методы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889156"/>
                  </a:ext>
                </a:extLst>
              </a:tr>
              <a:tr h="8497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 Изучить значимость собаки в жизни человека;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9E0"/>
                    </a:solidFill>
                  </a:tcPr>
                </a:tc>
                <a:tc>
                  <a:txBody>
                    <a:bodyPr/>
                    <a:lstStyle/>
                    <a:p>
                      <a:pPr marL="71120" indent="44958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Анкетирование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9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896653"/>
                  </a:ext>
                </a:extLst>
              </a:tr>
              <a:tr h="8497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 Доказать, что собаки - самые умные животные;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9E0"/>
                    </a:solidFill>
                  </a:tcPr>
                </a:tc>
                <a:tc>
                  <a:txBody>
                    <a:bodyPr/>
                    <a:lstStyle/>
                    <a:p>
                      <a:pPr marL="71120" indent="44958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Эксперимент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9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503329"/>
                  </a:ext>
                </a:extLst>
              </a:tr>
              <a:tr h="8497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 Изучить почему владельцы отказываются от своих питомцев;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9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Интервьюирование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9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020387"/>
                  </a:ext>
                </a:extLst>
              </a:tr>
              <a:tr h="743340">
                <a:tc gridSpan="2">
                  <a:txBody>
                    <a:bodyPr/>
                    <a:lstStyle/>
                    <a:p>
                      <a:pPr marL="0" lvl="0" algn="ctr" defTabSz="914400" rtl="0" eaLnBrk="1" latinLnBrk="0" hangingPunct="1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Составить памятку </a:t>
                      </a:r>
                    </a:p>
                    <a:p>
                      <a:pPr marL="0" lvl="0" algn="ctr" defTabSz="914400" rtl="0" eaLnBrk="1" latinLnBrk="0" hangingPunct="1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«Поздравляем! Вы решили завести собаку!»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E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5168074"/>
                  </a:ext>
                </a:extLst>
              </a:tr>
            </a:tbl>
          </a:graphicData>
        </a:graphic>
      </p:graphicFrame>
      <p:sp>
        <p:nvSpPr>
          <p:cNvPr id="7" name="Google Shape;125;p5"/>
          <p:cNvSpPr txBox="1">
            <a:spLocks noGrp="1"/>
          </p:cNvSpPr>
          <p:nvPr>
            <p:ph type="title"/>
          </p:nvPr>
        </p:nvSpPr>
        <p:spPr>
          <a:xfrm>
            <a:off x="1017639" y="455440"/>
            <a:ext cx="10515600" cy="12050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4800" b="1" dirty="0">
                <a:solidFill>
                  <a:schemeClr val="dk1"/>
                </a:solidFill>
                <a:latin typeface="+mn-lt"/>
                <a:ea typeface="+mn-ea"/>
                <a:cs typeface="Calibri"/>
              </a:rPr>
              <a:t>Задачи и методы</a:t>
            </a:r>
            <a:endParaRPr sz="4800" b="1" dirty="0">
              <a:solidFill>
                <a:schemeClr val="dk1"/>
              </a:solidFill>
              <a:latin typeface="+mn-lt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055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BF797F-CC82-4363-8E43-760A265F2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EF9E0"/>
          </a:solidFill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194" y="35992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atin typeface="+mn-lt"/>
              </a:rPr>
              <a:t>Дружба </a:t>
            </a:r>
            <a:r>
              <a:rPr lang="ru-RU" sz="4800" b="1" dirty="0">
                <a:solidFill>
                  <a:schemeClr val="dk1"/>
                </a:solidFill>
                <a:latin typeface="+mn-lt"/>
                <a:ea typeface="+mn-ea"/>
                <a:cs typeface="Calibri"/>
              </a:rPr>
              <a:t>человека</a:t>
            </a:r>
            <a:r>
              <a:rPr lang="ru-RU" sz="4800" b="1" dirty="0">
                <a:latin typeface="+mn-lt"/>
              </a:rPr>
              <a:t> и собаки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32873" y="1560945"/>
            <a:ext cx="9984509" cy="1025237"/>
          </a:xfrm>
          <a:prstGeom prst="roundRect">
            <a:avLst/>
          </a:prstGeom>
          <a:solidFill>
            <a:srgbClr val="FEF9E0"/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Люди развивались, охотились, строили свои поселения, и для всех этих целей им нужна была помощь</a:t>
            </a:r>
          </a:p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5557558" y="2690090"/>
            <a:ext cx="538442" cy="840509"/>
          </a:xfrm>
          <a:prstGeom prst="downArrow">
            <a:avLst/>
          </a:prstGeom>
          <a:solidFill>
            <a:srgbClr val="FEF9E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49833" y="3634508"/>
            <a:ext cx="5375564" cy="1025237"/>
          </a:xfrm>
          <a:prstGeom prst="roundRect">
            <a:avLst/>
          </a:prstGeom>
          <a:solidFill>
            <a:srgbClr val="FEF9E0"/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Собака обладала животными инстинктами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58542" y="5495635"/>
            <a:ext cx="4524876" cy="1025237"/>
          </a:xfrm>
          <a:prstGeom prst="roundRect">
            <a:avLst/>
          </a:prstGeom>
          <a:solidFill>
            <a:srgbClr val="FEF9E0"/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Охота</a:t>
            </a:r>
          </a:p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Охрана поселений</a:t>
            </a:r>
          </a:p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Защита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5651759" y="4738253"/>
            <a:ext cx="538442" cy="646548"/>
          </a:xfrm>
          <a:prstGeom prst="downArrow">
            <a:avLst/>
          </a:prstGeom>
          <a:solidFill>
            <a:srgbClr val="FEF9E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43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B11C89-3E83-451F-9EF5-7F39548B1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53280" y="314118"/>
            <a:ext cx="10515600" cy="102690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Исследуя проблему я провела анкетирование. </a:t>
            </a:r>
          </a:p>
          <a:p>
            <a:pPr marL="0" indent="0" algn="ctr">
              <a:buNone/>
            </a:pPr>
            <a:r>
              <a:rPr lang="ru-RU" dirty="0"/>
              <a:t>В анкетировании приняли участие ученики 3 и 4 классов.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6725768"/>
              </p:ext>
            </p:extLst>
          </p:nvPr>
        </p:nvGraphicFramePr>
        <p:xfrm>
          <a:off x="-917713" y="1856962"/>
          <a:ext cx="5108713" cy="475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Овал 25"/>
          <p:cNvSpPr/>
          <p:nvPr/>
        </p:nvSpPr>
        <p:spPr>
          <a:xfrm>
            <a:off x="409986" y="3153637"/>
            <a:ext cx="1705392" cy="1749286"/>
          </a:xfrm>
          <a:prstGeom prst="ellipse">
            <a:avLst/>
          </a:prstGeom>
          <a:gradFill>
            <a:gsLst>
              <a:gs pos="0">
                <a:srgbClr val="F4C99C"/>
              </a:gs>
              <a:gs pos="50000">
                <a:srgbClr val="F4C99C"/>
              </a:gs>
              <a:gs pos="100000">
                <a:srgbClr val="F0B880"/>
              </a:gs>
            </a:gsLst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100 </a:t>
            </a:r>
          </a:p>
          <a:p>
            <a:pPr algn="ctr"/>
            <a:r>
              <a:rPr lang="ru-RU" dirty="0"/>
              <a:t>учеников ответили на вопросы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3084445" y="1447994"/>
            <a:ext cx="7180784" cy="616226"/>
            <a:chOff x="3193775" y="1924879"/>
            <a:chExt cx="5241234" cy="616226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193775" y="1924879"/>
              <a:ext cx="5241234" cy="616226"/>
            </a:xfrm>
            <a:prstGeom prst="roundRect">
              <a:avLst/>
            </a:prstGeom>
            <a:solidFill>
              <a:srgbClr val="BF7A5A"/>
            </a:solidFill>
            <a:ln>
              <a:solidFill>
                <a:srgbClr val="BF7A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Ты любишь собак?        Ответили: Да</a:t>
              </a:r>
            </a:p>
          </p:txBody>
        </p:sp>
        <p:sp>
          <p:nvSpPr>
            <p:cNvPr id="28" name="Овал 27"/>
            <p:cNvSpPr/>
            <p:nvPr/>
          </p:nvSpPr>
          <p:spPr>
            <a:xfrm>
              <a:off x="3299793" y="2015987"/>
              <a:ext cx="338801" cy="434009"/>
            </a:xfrm>
            <a:prstGeom prst="ellipse">
              <a:avLst/>
            </a:prstGeom>
            <a:solidFill>
              <a:srgbClr val="DDB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 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3501060" y="2522126"/>
            <a:ext cx="7180784" cy="616226"/>
            <a:chOff x="3639380" y="2935359"/>
            <a:chExt cx="5241234" cy="616226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639380" y="2935359"/>
              <a:ext cx="5241234" cy="616226"/>
            </a:xfrm>
            <a:prstGeom prst="roundRect">
              <a:avLst/>
            </a:prstGeom>
            <a:solidFill>
              <a:srgbClr val="8B513E"/>
            </a:solidFill>
            <a:ln>
              <a:solidFill>
                <a:srgbClr val="8B51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Есть у тебя дома собака? Ответили: Нет</a:t>
              </a:r>
            </a:p>
          </p:txBody>
        </p:sp>
        <p:sp>
          <p:nvSpPr>
            <p:cNvPr id="29" name="Овал 28"/>
            <p:cNvSpPr/>
            <p:nvPr/>
          </p:nvSpPr>
          <p:spPr>
            <a:xfrm>
              <a:off x="3762790" y="3011557"/>
              <a:ext cx="357821" cy="434009"/>
            </a:xfrm>
            <a:prstGeom prst="ellipse">
              <a:avLst/>
            </a:prstGeom>
            <a:solidFill>
              <a:srgbClr val="B977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3670139" y="3623677"/>
            <a:ext cx="7180784" cy="616226"/>
            <a:chOff x="3844787" y="3950805"/>
            <a:chExt cx="5241234" cy="616226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3844787" y="3950805"/>
              <a:ext cx="5241234" cy="616226"/>
            </a:xfrm>
            <a:prstGeom prst="roundRect">
              <a:avLst/>
            </a:prstGeom>
            <a:solidFill>
              <a:srgbClr val="DB7B7F"/>
            </a:solidFill>
            <a:ln>
              <a:solidFill>
                <a:srgbClr val="DB7B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Хотел бы ты завести собаку? Ответили: Да</a:t>
              </a:r>
            </a:p>
          </p:txBody>
        </p:sp>
        <p:sp>
          <p:nvSpPr>
            <p:cNvPr id="30" name="Овал 29"/>
            <p:cNvSpPr/>
            <p:nvPr/>
          </p:nvSpPr>
          <p:spPr>
            <a:xfrm>
              <a:off x="3959917" y="4048539"/>
              <a:ext cx="344499" cy="434009"/>
            </a:xfrm>
            <a:prstGeom prst="ellipse">
              <a:avLst/>
            </a:prstGeom>
            <a:solidFill>
              <a:srgbClr val="EFC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3</a:t>
              </a: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3501060" y="4820715"/>
            <a:ext cx="7180784" cy="616226"/>
            <a:chOff x="3644349" y="5072270"/>
            <a:chExt cx="5241234" cy="616226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644349" y="5072270"/>
              <a:ext cx="5241234" cy="616226"/>
            </a:xfrm>
            <a:prstGeom prst="roundRect">
              <a:avLst/>
            </a:prstGeom>
            <a:solidFill>
              <a:srgbClr val="B2AE7C"/>
            </a:solidFill>
            <a:ln>
              <a:solidFill>
                <a:srgbClr val="DBD9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Тебе известны подвиги собак? Ответили: Да</a:t>
              </a:r>
            </a:p>
          </p:txBody>
        </p:sp>
        <p:sp>
          <p:nvSpPr>
            <p:cNvPr id="31" name="Овал 30"/>
            <p:cNvSpPr/>
            <p:nvPr/>
          </p:nvSpPr>
          <p:spPr>
            <a:xfrm>
              <a:off x="3745397" y="5163378"/>
              <a:ext cx="323083" cy="434009"/>
            </a:xfrm>
            <a:prstGeom prst="ellipse">
              <a:avLst/>
            </a:prstGeom>
            <a:solidFill>
              <a:srgbClr val="C4C2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4</a:t>
              </a: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3084446" y="5982339"/>
            <a:ext cx="7474698" cy="616226"/>
            <a:chOff x="3193775" y="6082749"/>
            <a:chExt cx="5241234" cy="616226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3193775" y="6082749"/>
              <a:ext cx="5241234" cy="616226"/>
            </a:xfrm>
            <a:prstGeom prst="roundRect">
              <a:avLst/>
            </a:prstGeom>
            <a:solidFill>
              <a:srgbClr val="98C8B0"/>
            </a:solidFill>
            <a:ln>
              <a:solidFill>
                <a:srgbClr val="98C8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/>
                <a:t>          Знаешь ли ты, откуда можно взять собаку? Ответили: Нет  </a:t>
              </a:r>
            </a:p>
          </p:txBody>
        </p:sp>
        <p:sp>
          <p:nvSpPr>
            <p:cNvPr id="32" name="Овал 31"/>
            <p:cNvSpPr/>
            <p:nvPr/>
          </p:nvSpPr>
          <p:spPr>
            <a:xfrm>
              <a:off x="3278258" y="6173857"/>
              <a:ext cx="304720" cy="434009"/>
            </a:xfrm>
            <a:prstGeom prst="ellipse">
              <a:avLst/>
            </a:prstGeom>
            <a:solidFill>
              <a:srgbClr val="C7E1D4"/>
            </a:solidFill>
            <a:ln>
              <a:solidFill>
                <a:srgbClr val="C7E1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5</a:t>
              </a:r>
            </a:p>
          </p:txBody>
        </p:sp>
      </p:grpSp>
      <p:sp>
        <p:nvSpPr>
          <p:cNvPr id="50" name="Скругленный прямоугольник 49"/>
          <p:cNvSpPr/>
          <p:nvPr/>
        </p:nvSpPr>
        <p:spPr>
          <a:xfrm>
            <a:off x="8879784" y="1529866"/>
            <a:ext cx="892629" cy="434009"/>
          </a:xfrm>
          <a:prstGeom prst="roundRect">
            <a:avLst/>
          </a:prstGeom>
          <a:solidFill>
            <a:srgbClr val="DDB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88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9372600" y="2598324"/>
            <a:ext cx="892629" cy="434009"/>
          </a:xfrm>
          <a:prstGeom prst="roundRect">
            <a:avLst/>
          </a:prstGeom>
          <a:solidFill>
            <a:srgbClr val="B977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71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9511155" y="3721410"/>
            <a:ext cx="892629" cy="434009"/>
          </a:xfrm>
          <a:prstGeom prst="roundRect">
            <a:avLst/>
          </a:prstGeom>
          <a:solidFill>
            <a:srgbClr val="EFC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67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511155" y="4911822"/>
            <a:ext cx="892629" cy="434009"/>
          </a:xfrm>
          <a:prstGeom prst="roundRect">
            <a:avLst/>
          </a:prstGeom>
          <a:solidFill>
            <a:srgbClr val="C4C2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21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9511155" y="6073447"/>
            <a:ext cx="892629" cy="434009"/>
          </a:xfrm>
          <a:prstGeom prst="roundRect">
            <a:avLst/>
          </a:prstGeom>
          <a:solidFill>
            <a:srgbClr val="C7E1D4"/>
          </a:solidFill>
          <a:ln>
            <a:solidFill>
              <a:srgbClr val="C7E1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26595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FE30BF2A-49D8-4218-A5DB-A83C61D07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/>
              <a:t>Я решила повторить эксперимент ученых. </a:t>
            </a:r>
            <a:br>
              <a:rPr lang="ru-RU" sz="2800" dirty="0"/>
            </a:br>
            <a:r>
              <a:rPr lang="ru-RU" sz="2800" dirty="0"/>
              <a:t>В моем исследовании приняли участие 5 собак наших друзей. </a:t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6778171"/>
              </p:ext>
            </p:extLst>
          </p:nvPr>
        </p:nvGraphicFramePr>
        <p:xfrm>
          <a:off x="838200" y="1825624"/>
          <a:ext cx="10515600" cy="4829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2C6DDD7-7195-413F-BCDA-81ADB0A9AB99}"/>
              </a:ext>
            </a:extLst>
          </p:cNvPr>
          <p:cNvGrpSpPr/>
          <p:nvPr/>
        </p:nvGrpSpPr>
        <p:grpSpPr>
          <a:xfrm>
            <a:off x="944880" y="6159544"/>
            <a:ext cx="320414" cy="328582"/>
            <a:chOff x="1594339" y="5915496"/>
            <a:chExt cx="465992" cy="465992"/>
          </a:xfrm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ECAFBC81-8240-4B53-A257-792F8C9EF64C}"/>
                </a:ext>
              </a:extLst>
            </p:cNvPr>
            <p:cNvSpPr/>
            <p:nvPr/>
          </p:nvSpPr>
          <p:spPr>
            <a:xfrm>
              <a:off x="1594339" y="5915496"/>
              <a:ext cx="465992" cy="4659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CA58D08A-37E9-41C0-88D1-5AC406BB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644" y="6029970"/>
              <a:ext cx="343363" cy="235448"/>
            </a:xfrm>
            <a:prstGeom prst="rect">
              <a:avLst/>
            </a:prstGeom>
          </p:spPr>
        </p:pic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2074453" y="6156960"/>
            <a:ext cx="320414" cy="328582"/>
            <a:chOff x="5924954" y="5915496"/>
            <a:chExt cx="465992" cy="465992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2C6DDD7-7195-413F-BCDA-81ADB0A9AB99}"/>
              </a:ext>
            </a:extLst>
          </p:cNvPr>
          <p:cNvGrpSpPr/>
          <p:nvPr/>
        </p:nvGrpSpPr>
        <p:grpSpPr>
          <a:xfrm>
            <a:off x="1327619" y="6156960"/>
            <a:ext cx="320414" cy="328582"/>
            <a:chOff x="1594339" y="5915496"/>
            <a:chExt cx="465992" cy="465992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ECAFBC81-8240-4B53-A257-792F8C9EF64C}"/>
                </a:ext>
              </a:extLst>
            </p:cNvPr>
            <p:cNvSpPr/>
            <p:nvPr/>
          </p:nvSpPr>
          <p:spPr>
            <a:xfrm>
              <a:off x="1594339" y="5915496"/>
              <a:ext cx="465992" cy="4659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CA58D08A-37E9-41C0-88D1-5AC406BB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644" y="6029970"/>
              <a:ext cx="343363" cy="235448"/>
            </a:xfrm>
            <a:prstGeom prst="rect">
              <a:avLst/>
            </a:prstGeom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2C6DDD7-7195-413F-BCDA-81ADB0A9AB99}"/>
              </a:ext>
            </a:extLst>
          </p:cNvPr>
          <p:cNvGrpSpPr/>
          <p:nvPr/>
        </p:nvGrpSpPr>
        <p:grpSpPr>
          <a:xfrm>
            <a:off x="1709109" y="6156960"/>
            <a:ext cx="320414" cy="328582"/>
            <a:chOff x="1594339" y="5915496"/>
            <a:chExt cx="465992" cy="465992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ECAFBC81-8240-4B53-A257-792F8C9EF64C}"/>
                </a:ext>
              </a:extLst>
            </p:cNvPr>
            <p:cNvSpPr/>
            <p:nvPr/>
          </p:nvSpPr>
          <p:spPr>
            <a:xfrm>
              <a:off x="1594339" y="5915496"/>
              <a:ext cx="465992" cy="4659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CA58D08A-37E9-41C0-88D1-5AC406BB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644" y="6029970"/>
              <a:ext cx="343363" cy="235448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2468480" y="6156960"/>
            <a:ext cx="320414" cy="328582"/>
            <a:chOff x="5924954" y="5915496"/>
            <a:chExt cx="465992" cy="465992"/>
          </a:xfrm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A2C6DDD7-7195-413F-BCDA-81ADB0A9AB99}"/>
              </a:ext>
            </a:extLst>
          </p:cNvPr>
          <p:cNvGrpSpPr/>
          <p:nvPr/>
        </p:nvGrpSpPr>
        <p:grpSpPr>
          <a:xfrm>
            <a:off x="3045350" y="6156960"/>
            <a:ext cx="320414" cy="328582"/>
            <a:chOff x="1594339" y="5915496"/>
            <a:chExt cx="465992" cy="465992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ECAFBC81-8240-4B53-A257-792F8C9EF64C}"/>
                </a:ext>
              </a:extLst>
            </p:cNvPr>
            <p:cNvSpPr/>
            <p:nvPr/>
          </p:nvSpPr>
          <p:spPr>
            <a:xfrm>
              <a:off x="1594339" y="5915496"/>
              <a:ext cx="465992" cy="4659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A58D08A-37E9-41C0-88D1-5AC406BB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644" y="6029970"/>
              <a:ext cx="343363" cy="235448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4174923" y="6154376"/>
            <a:ext cx="320414" cy="328582"/>
            <a:chOff x="5924954" y="5915496"/>
            <a:chExt cx="465992" cy="465992"/>
          </a:xfrm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A2C6DDD7-7195-413F-BCDA-81ADB0A9AB99}"/>
              </a:ext>
            </a:extLst>
          </p:cNvPr>
          <p:cNvGrpSpPr/>
          <p:nvPr/>
        </p:nvGrpSpPr>
        <p:grpSpPr>
          <a:xfrm>
            <a:off x="3428089" y="6154376"/>
            <a:ext cx="320414" cy="328582"/>
            <a:chOff x="1594339" y="5915496"/>
            <a:chExt cx="465992" cy="465992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ECAFBC81-8240-4B53-A257-792F8C9EF64C}"/>
                </a:ext>
              </a:extLst>
            </p:cNvPr>
            <p:cNvSpPr/>
            <p:nvPr/>
          </p:nvSpPr>
          <p:spPr>
            <a:xfrm>
              <a:off x="1594339" y="5915496"/>
              <a:ext cx="465992" cy="4659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CA58D08A-37E9-41C0-88D1-5AC406BB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644" y="6029970"/>
              <a:ext cx="343363" cy="235448"/>
            </a:xfrm>
            <a:prstGeom prst="rect">
              <a:avLst/>
            </a:prstGeom>
          </p:spPr>
        </p:pic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A2C6DDD7-7195-413F-BCDA-81ADB0A9AB99}"/>
              </a:ext>
            </a:extLst>
          </p:cNvPr>
          <p:cNvGrpSpPr/>
          <p:nvPr/>
        </p:nvGrpSpPr>
        <p:grpSpPr>
          <a:xfrm>
            <a:off x="3809579" y="6154376"/>
            <a:ext cx="320414" cy="328582"/>
            <a:chOff x="1594339" y="5915496"/>
            <a:chExt cx="465992" cy="465992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ECAFBC81-8240-4B53-A257-792F8C9EF64C}"/>
                </a:ext>
              </a:extLst>
            </p:cNvPr>
            <p:cNvSpPr/>
            <p:nvPr/>
          </p:nvSpPr>
          <p:spPr>
            <a:xfrm>
              <a:off x="1594339" y="5915496"/>
              <a:ext cx="465992" cy="4659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CA58D08A-37E9-41C0-88D1-5AC406BB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644" y="6029970"/>
              <a:ext cx="343363" cy="235448"/>
            </a:xfrm>
            <a:prstGeom prst="rect">
              <a:avLst/>
            </a:prstGeom>
          </p:spPr>
        </p:pic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4568950" y="6154376"/>
            <a:ext cx="320414" cy="328582"/>
            <a:chOff x="5924954" y="5915496"/>
            <a:chExt cx="465992" cy="465992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6337718" y="6142741"/>
            <a:ext cx="320414" cy="328582"/>
            <a:chOff x="5924954" y="5915496"/>
            <a:chExt cx="465992" cy="465992"/>
          </a:xfrm>
        </p:grpSpPr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6731745" y="6142741"/>
            <a:ext cx="320414" cy="328582"/>
            <a:chOff x="5924954" y="5915496"/>
            <a:chExt cx="465992" cy="465992"/>
          </a:xfrm>
        </p:grpSpPr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A2C6DDD7-7195-413F-BCDA-81ADB0A9AB99}"/>
              </a:ext>
            </a:extLst>
          </p:cNvPr>
          <p:cNvGrpSpPr/>
          <p:nvPr/>
        </p:nvGrpSpPr>
        <p:grpSpPr>
          <a:xfrm>
            <a:off x="7279986" y="6142741"/>
            <a:ext cx="320414" cy="328582"/>
            <a:chOff x="1594339" y="5915496"/>
            <a:chExt cx="465992" cy="465992"/>
          </a:xfrm>
        </p:grpSpPr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ECAFBC81-8240-4B53-A257-792F8C9EF64C}"/>
                </a:ext>
              </a:extLst>
            </p:cNvPr>
            <p:cNvSpPr/>
            <p:nvPr/>
          </p:nvSpPr>
          <p:spPr>
            <a:xfrm>
              <a:off x="1594339" y="5915496"/>
              <a:ext cx="465992" cy="4659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CA58D08A-37E9-41C0-88D1-5AC406BB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644" y="6029970"/>
              <a:ext cx="343363" cy="235448"/>
            </a:xfrm>
            <a:prstGeom prst="rect">
              <a:avLst/>
            </a:prstGeom>
          </p:spPr>
        </p:pic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A2C6DDD7-7195-413F-BCDA-81ADB0A9AB99}"/>
              </a:ext>
            </a:extLst>
          </p:cNvPr>
          <p:cNvGrpSpPr/>
          <p:nvPr/>
        </p:nvGrpSpPr>
        <p:grpSpPr>
          <a:xfrm>
            <a:off x="7662725" y="6140157"/>
            <a:ext cx="320414" cy="328582"/>
            <a:chOff x="1594339" y="5915496"/>
            <a:chExt cx="465992" cy="465992"/>
          </a:xfrm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ECAFBC81-8240-4B53-A257-792F8C9EF64C}"/>
                </a:ext>
              </a:extLst>
            </p:cNvPr>
            <p:cNvSpPr/>
            <p:nvPr/>
          </p:nvSpPr>
          <p:spPr>
            <a:xfrm>
              <a:off x="1594339" y="5915496"/>
              <a:ext cx="465992" cy="4659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CA58D08A-37E9-41C0-88D1-5AC406BB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644" y="6029970"/>
              <a:ext cx="343363" cy="235448"/>
            </a:xfrm>
            <a:prstGeom prst="rect">
              <a:avLst/>
            </a:prstGeom>
          </p:spPr>
        </p:pic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A2C6DDD7-7195-413F-BCDA-81ADB0A9AB99}"/>
              </a:ext>
            </a:extLst>
          </p:cNvPr>
          <p:cNvGrpSpPr/>
          <p:nvPr/>
        </p:nvGrpSpPr>
        <p:grpSpPr>
          <a:xfrm>
            <a:off x="8044215" y="6140157"/>
            <a:ext cx="320414" cy="328582"/>
            <a:chOff x="1594339" y="5915496"/>
            <a:chExt cx="465992" cy="465992"/>
          </a:xfrm>
        </p:grpSpPr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ECAFBC81-8240-4B53-A257-792F8C9EF64C}"/>
                </a:ext>
              </a:extLst>
            </p:cNvPr>
            <p:cNvSpPr/>
            <p:nvPr/>
          </p:nvSpPr>
          <p:spPr>
            <a:xfrm>
              <a:off x="1594339" y="5915496"/>
              <a:ext cx="465992" cy="4659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CA58D08A-37E9-41C0-88D1-5AC406BB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644" y="6029970"/>
              <a:ext cx="343363" cy="235448"/>
            </a:xfrm>
            <a:prstGeom prst="rect">
              <a:avLst/>
            </a:prstGeom>
          </p:spPr>
        </p:pic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8803586" y="6140157"/>
            <a:ext cx="320414" cy="328582"/>
            <a:chOff x="5924954" y="5915496"/>
            <a:chExt cx="465992" cy="465992"/>
          </a:xfrm>
        </p:grpSpPr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4" name="Рисунок 63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A2C6DDD7-7195-413F-BCDA-81ADB0A9AB99}"/>
              </a:ext>
            </a:extLst>
          </p:cNvPr>
          <p:cNvGrpSpPr/>
          <p:nvPr/>
        </p:nvGrpSpPr>
        <p:grpSpPr>
          <a:xfrm>
            <a:off x="9408282" y="6155325"/>
            <a:ext cx="320414" cy="328582"/>
            <a:chOff x="1594339" y="5915496"/>
            <a:chExt cx="465992" cy="465992"/>
          </a:xfrm>
        </p:grpSpPr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ECAFBC81-8240-4B53-A257-792F8C9EF64C}"/>
                </a:ext>
              </a:extLst>
            </p:cNvPr>
            <p:cNvSpPr/>
            <p:nvPr/>
          </p:nvSpPr>
          <p:spPr>
            <a:xfrm>
              <a:off x="1594339" y="5915496"/>
              <a:ext cx="465992" cy="4659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7" name="Рисунок 66">
              <a:extLst>
                <a:ext uri="{FF2B5EF4-FFF2-40B4-BE49-F238E27FC236}">
                  <a16:creationId xmlns:a16="http://schemas.microsoft.com/office/drawing/2014/main" id="{CA58D08A-37E9-41C0-88D1-5AC406BB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644" y="6029970"/>
              <a:ext cx="343363" cy="235448"/>
            </a:xfrm>
            <a:prstGeom prst="rect">
              <a:avLst/>
            </a:prstGeom>
          </p:spPr>
        </p:pic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10537855" y="6152741"/>
            <a:ext cx="320414" cy="328582"/>
            <a:chOff x="5924954" y="5915496"/>
            <a:chExt cx="465992" cy="465992"/>
          </a:xfrm>
        </p:grpSpPr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10931882" y="6152741"/>
            <a:ext cx="320414" cy="328582"/>
            <a:chOff x="5924954" y="5915496"/>
            <a:chExt cx="465992" cy="465992"/>
          </a:xfrm>
        </p:grpSpPr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9" name="Рисунок 78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A2C6DDD7-7195-413F-BCDA-81ADB0A9AB99}"/>
              </a:ext>
            </a:extLst>
          </p:cNvPr>
          <p:cNvGrpSpPr/>
          <p:nvPr/>
        </p:nvGrpSpPr>
        <p:grpSpPr>
          <a:xfrm>
            <a:off x="8426280" y="6146872"/>
            <a:ext cx="320414" cy="328582"/>
            <a:chOff x="1594339" y="5915496"/>
            <a:chExt cx="465992" cy="465992"/>
          </a:xfrm>
        </p:grpSpPr>
        <p:sp>
          <p:nvSpPr>
            <p:cNvPr id="81" name="Овал 80">
              <a:extLst>
                <a:ext uri="{FF2B5EF4-FFF2-40B4-BE49-F238E27FC236}">
                  <a16:creationId xmlns:a16="http://schemas.microsoft.com/office/drawing/2014/main" id="{ECAFBC81-8240-4B53-A257-792F8C9EF64C}"/>
                </a:ext>
              </a:extLst>
            </p:cNvPr>
            <p:cNvSpPr/>
            <p:nvPr/>
          </p:nvSpPr>
          <p:spPr>
            <a:xfrm>
              <a:off x="1594339" y="5915496"/>
              <a:ext cx="465992" cy="4659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2" name="Рисунок 81">
              <a:extLst>
                <a:ext uri="{FF2B5EF4-FFF2-40B4-BE49-F238E27FC236}">
                  <a16:creationId xmlns:a16="http://schemas.microsoft.com/office/drawing/2014/main" id="{CA58D08A-37E9-41C0-88D1-5AC406BB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644" y="6029970"/>
              <a:ext cx="343363" cy="235448"/>
            </a:xfrm>
            <a:prstGeom prst="rect">
              <a:avLst/>
            </a:prstGeom>
          </p:spPr>
        </p:pic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5941010" y="6154376"/>
            <a:ext cx="320414" cy="328582"/>
            <a:chOff x="5924954" y="5915496"/>
            <a:chExt cx="465992" cy="465992"/>
          </a:xfrm>
        </p:grpSpPr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5" name="Рисунок 84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5534988" y="6146872"/>
            <a:ext cx="320414" cy="328582"/>
            <a:chOff x="5924954" y="5915496"/>
            <a:chExt cx="465992" cy="465992"/>
          </a:xfrm>
        </p:grpSpPr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8" name="Рисунок 87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89" name="Группа 88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5150655" y="6152741"/>
            <a:ext cx="320414" cy="328582"/>
            <a:chOff x="5924954" y="5915496"/>
            <a:chExt cx="465992" cy="465992"/>
          </a:xfrm>
        </p:grpSpPr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1" name="Рисунок 90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10172384" y="6165115"/>
            <a:ext cx="320414" cy="328582"/>
            <a:chOff x="5924954" y="5915496"/>
            <a:chExt cx="465992" cy="465992"/>
          </a:xfrm>
        </p:grpSpPr>
        <p:sp>
          <p:nvSpPr>
            <p:cNvPr id="93" name="Овал 92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4" name="Рисунок 93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grpSp>
        <p:nvGrpSpPr>
          <p:cNvPr id="95" name="Группа 94">
            <a:extLst>
              <a:ext uri="{FF2B5EF4-FFF2-40B4-BE49-F238E27FC236}">
                <a16:creationId xmlns:a16="http://schemas.microsoft.com/office/drawing/2014/main" id="{DB08C845-2F79-4064-A1EE-95179DE0E0C1}"/>
              </a:ext>
            </a:extLst>
          </p:cNvPr>
          <p:cNvGrpSpPr/>
          <p:nvPr/>
        </p:nvGrpSpPr>
        <p:grpSpPr>
          <a:xfrm>
            <a:off x="9785588" y="6159544"/>
            <a:ext cx="320414" cy="328582"/>
            <a:chOff x="5924954" y="5915496"/>
            <a:chExt cx="465992" cy="465992"/>
          </a:xfrm>
        </p:grpSpPr>
        <p:sp>
          <p:nvSpPr>
            <p:cNvPr id="96" name="Овал 95">
              <a:extLst>
                <a:ext uri="{FF2B5EF4-FFF2-40B4-BE49-F238E27FC236}">
                  <a16:creationId xmlns:a16="http://schemas.microsoft.com/office/drawing/2014/main" id="{73EBC61B-2634-42B8-89A8-3DF87541DD52}"/>
                </a:ext>
              </a:extLst>
            </p:cNvPr>
            <p:cNvSpPr/>
            <p:nvPr/>
          </p:nvSpPr>
          <p:spPr>
            <a:xfrm>
              <a:off x="5924954" y="5915496"/>
              <a:ext cx="465992" cy="465992"/>
            </a:xfrm>
            <a:prstGeom prst="ellipse">
              <a:avLst/>
            </a:prstGeom>
            <a:solidFill>
              <a:srgbClr val="E29296"/>
            </a:solidFill>
            <a:ln w="38100">
              <a:solidFill>
                <a:srgbClr val="FEF9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7" name="Рисунок 96">
              <a:extLst>
                <a:ext uri="{FF2B5EF4-FFF2-40B4-BE49-F238E27FC236}">
                  <a16:creationId xmlns:a16="http://schemas.microsoft.com/office/drawing/2014/main" id="{A3127CA1-29CA-401B-A90C-3C10BBB9A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013" y="6028374"/>
              <a:ext cx="251953" cy="251953"/>
            </a:xfrm>
            <a:prstGeom prst="rect">
              <a:avLst/>
            </a:prstGeom>
          </p:spPr>
        </p:pic>
      </p:grpSp>
      <p:sp>
        <p:nvSpPr>
          <p:cNvPr id="98" name="Прямоугольник 97"/>
          <p:cNvSpPr/>
          <p:nvPr/>
        </p:nvSpPr>
        <p:spPr>
          <a:xfrm>
            <a:off x="1520005" y="5612503"/>
            <a:ext cx="9338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ru-RU" dirty="0"/>
              <a:t>Наклонил голову, выполняя команду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26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13CED9-6877-4E20-9F91-EAE5F7126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942571" y="0"/>
            <a:ext cx="10411229" cy="14962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Для того, чтобы понять основные причины, почему владельцы</a:t>
            </a:r>
            <a:endParaRPr lang="en-US" sz="2800" dirty="0">
              <a:solidFill>
                <a:schemeClr val="tx1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ru-RU" sz="2800" dirty="0" smtClean="0">
                <a:solidFill>
                  <a:schemeClr val="tx1"/>
                </a:solidFill>
              </a:rPr>
              <a:t>отказываются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от питомцев я </a:t>
            </a:r>
            <a:r>
              <a:rPr lang="ru-RU" sz="2800" dirty="0" smtClean="0">
                <a:solidFill>
                  <a:schemeClr val="tx1"/>
                </a:solidFill>
              </a:rPr>
              <a:t>взяла интервью у волонтеров собачьего приюта </a:t>
            </a:r>
            <a:r>
              <a:rPr lang="ru-RU" sz="2800" b="1" dirty="0" smtClean="0">
                <a:solidFill>
                  <a:schemeClr val="tx1"/>
                </a:solidFill>
              </a:rPr>
              <a:t>«</a:t>
            </a:r>
            <a:r>
              <a:rPr lang="en-US" sz="2800" b="1" dirty="0" err="1">
                <a:solidFill>
                  <a:schemeClr val="tx1"/>
                </a:solidFill>
              </a:rPr>
              <a:t>GetDog</a:t>
            </a:r>
            <a:r>
              <a:rPr lang="ru-RU" sz="2800" b="1" dirty="0" smtClean="0">
                <a:solidFill>
                  <a:schemeClr val="tx1"/>
                </a:solidFill>
              </a:rPr>
              <a:t>»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на Севере Москвы,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в Химках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756" y="4804929"/>
            <a:ext cx="1762125" cy="1762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81"/>
          <a:stretch/>
        </p:blipFill>
        <p:spPr>
          <a:xfrm>
            <a:off x="7938588" y="1496290"/>
            <a:ext cx="4072293" cy="31049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" r="20770"/>
          <a:stretch/>
        </p:blipFill>
        <p:spPr>
          <a:xfrm>
            <a:off x="6687373" y="4208360"/>
            <a:ext cx="3287361" cy="2358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445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30BF2A-49D8-4218-A5DB-A83C61D07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7802" t="15694" r="22013" b="5636"/>
          <a:stretch/>
        </p:blipFill>
        <p:spPr>
          <a:xfrm>
            <a:off x="2122889" y="960582"/>
            <a:ext cx="8176697" cy="5737029"/>
          </a:xfrm>
          <a:prstGeom prst="rect">
            <a:avLst/>
          </a:prstGeom>
          <a:effectLst>
            <a:glow>
              <a:schemeClr val="tx1">
                <a:alpha val="0"/>
              </a:schemeClr>
            </a:glow>
            <a:outerShdw blurRad="393700" dist="50800" dir="5700000" algn="ctr" rotWithShape="0">
              <a:srgbClr val="000000">
                <a:alpha val="16000"/>
              </a:srgbClr>
            </a:outerShdw>
          </a:effectLst>
        </p:spPr>
      </p:pic>
      <p:sp>
        <p:nvSpPr>
          <p:cNvPr id="6" name="Google Shape;164;p11"/>
          <p:cNvSpPr txBox="1">
            <a:spLocks noGrp="1"/>
          </p:cNvSpPr>
          <p:nvPr>
            <p:ph type="title"/>
          </p:nvPr>
        </p:nvSpPr>
        <p:spPr>
          <a:xfrm>
            <a:off x="838200" y="94048"/>
            <a:ext cx="10515600" cy="1180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Calibri"/>
            </a:pPr>
            <a:r>
              <a:rPr lang="ru-RU" sz="4800" b="1" dirty="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Результаты проектной работы</a:t>
            </a:r>
            <a:endParaRPr sz="4800" b="1" dirty="0">
              <a:solidFill>
                <a:schemeClr val="dk1"/>
              </a:solidFill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681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47D8E9-410A-411C-A28E-0B8A23217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27E23D-0BC6-4A81-8EA9-7F6FE9CD9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" b="404"/>
          <a:stretch/>
        </p:blipFill>
        <p:spPr>
          <a:xfrm>
            <a:off x="1666659" y="321234"/>
            <a:ext cx="8858682" cy="6215532"/>
          </a:xfrm>
          <a:prstGeom prst="rect">
            <a:avLst/>
          </a:prstGeom>
          <a:effectLst>
            <a:glow>
              <a:schemeClr val="tx1">
                <a:alpha val="0"/>
              </a:schemeClr>
            </a:glow>
            <a:outerShdw blurRad="393700" dist="50800" dir="5700000" algn="ctr" rotWithShape="0">
              <a:srgbClr val="000000">
                <a:alpha val="1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916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5DA6F7-1A36-4F84-B72A-6276BC01E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3486" y="395239"/>
            <a:ext cx="10515600" cy="1325563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4800" b="1" dirty="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Апробирование продукта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3486" y="1552641"/>
            <a:ext cx="10075569" cy="144682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dirty="0"/>
              <a:t>Изучив памятку «Поздравляем! Вы решили завести собаку»,</a:t>
            </a:r>
            <a:endParaRPr lang="en-US" dirty="0"/>
          </a:p>
          <a:p>
            <a:pPr marL="0" indent="0" algn="ctr">
              <a:spcBef>
                <a:spcPts val="600"/>
              </a:spcBef>
              <a:buNone/>
            </a:pPr>
            <a:r>
              <a:rPr lang="ru-RU" dirty="0"/>
              <a:t>мои одноклассники будут понимать какую ответственность они</a:t>
            </a:r>
            <a:endParaRPr lang="en-US" dirty="0"/>
          </a:p>
          <a:p>
            <a:pPr marL="0" indent="0" algn="ctr">
              <a:spcBef>
                <a:spcPts val="600"/>
              </a:spcBef>
              <a:buNone/>
            </a:pPr>
            <a:r>
              <a:rPr lang="ru-RU" dirty="0"/>
              <a:t>возьмут на себя, приняв на воспитание домашнего питомца.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76" y="3105992"/>
            <a:ext cx="5035412" cy="3858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183" y="3105992"/>
            <a:ext cx="5033818" cy="3858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901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CAF2BC-8A91-465F-8117-56008A2BD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0" name="Google Shape;200;p15"/>
          <p:cNvSpPr txBox="1">
            <a:spLocks noGrp="1"/>
          </p:cNvSpPr>
          <p:nvPr>
            <p:ph type="title"/>
          </p:nvPr>
        </p:nvSpPr>
        <p:spPr>
          <a:xfrm>
            <a:off x="838200" y="44294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800" b="1" dirty="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Список литературы и источников</a:t>
            </a:r>
            <a:endParaRPr sz="4800" b="1" dirty="0">
              <a:solidFill>
                <a:schemeClr val="dk1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201" name="Google Shape;20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02" name="Google Shape;202;p15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lvl="0" fontAlgn="base"/>
            <a:r>
              <a:rPr lang="ru-RU" dirty="0"/>
              <a:t>Давыденко В. И. Энциклопедия по уходу за собаками, </a:t>
            </a:r>
            <a:r>
              <a:rPr lang="ru-RU" dirty="0">
                <a:hlinkClick r:id="rId4" tooltip="Книги издательства Современный литератор"/>
              </a:rPr>
              <a:t>Современный литератор</a:t>
            </a:r>
            <a:r>
              <a:rPr lang="ru-RU" dirty="0"/>
              <a:t>, 2000. – 608 с.</a:t>
            </a:r>
          </a:p>
          <a:p>
            <a:pPr lvl="0" fontAlgn="base"/>
            <a:r>
              <a:rPr lang="ru-RU" dirty="0" err="1"/>
              <a:t>Елькин</a:t>
            </a:r>
            <a:r>
              <a:rPr lang="ru-RU" dirty="0"/>
              <a:t>, Т. М. Собака –  друг человека / Т. М. </a:t>
            </a:r>
            <a:r>
              <a:rPr lang="ru-RU" dirty="0" err="1"/>
              <a:t>Елькин</a:t>
            </a:r>
            <a:r>
              <a:rPr lang="ru-RU" dirty="0"/>
              <a:t>, А. Н. Колесникова/ Юный ученый. –  2015. [Электронный ресурс] – Режим доступа: https://moluch.ru/young/archive/1/63/ </a:t>
            </a:r>
          </a:p>
          <a:p>
            <a:pPr lvl="0" fontAlgn="base"/>
            <a:r>
              <a:rPr lang="ru-RU" dirty="0" err="1"/>
              <a:t>Штепакова</a:t>
            </a:r>
            <a:r>
              <a:rPr lang="ru-RU" dirty="0"/>
              <a:t> Л. Почему собаки наклоняют голову вбок/  </a:t>
            </a:r>
            <a:r>
              <a:rPr lang="ru-RU" dirty="0" err="1"/>
              <a:t>Штепакова</a:t>
            </a:r>
            <a:r>
              <a:rPr lang="ru-RU" dirty="0"/>
              <a:t> Л. /Комсомольская правда. – 2021. [Электронный ресурс] – Режим доступа: /</a:t>
            </a:r>
            <a:r>
              <a:rPr lang="ru-RU" u="sng" dirty="0">
                <a:hlinkClick r:id="rId5"/>
              </a:rPr>
              <a:t>https://www.kp.ru/daily/28353.5/4500205/</a:t>
            </a:r>
            <a:endParaRPr lang="ru-RU" dirty="0"/>
          </a:p>
          <a:p>
            <a:pPr lvl="0" fontAlgn="base"/>
            <a:r>
              <a:rPr lang="ru-RU" dirty="0"/>
              <a:t>Александрова Е.И. /Собаки. – СПб.: «БКК», 2006. – 96 с.</a:t>
            </a:r>
          </a:p>
          <a:p>
            <a:pPr lvl="0" fontAlgn="base"/>
            <a:r>
              <a:rPr lang="ru-RU" dirty="0"/>
              <a:t>Лоренц К., Человек находит друга / Конрад Лоренц. – Издательство АСТ, 2017 г. – 190 с.</a:t>
            </a:r>
          </a:p>
          <a:p>
            <a:pPr lvl="0" fontAlgn="base"/>
            <a:r>
              <a:rPr lang="ru-RU" dirty="0"/>
              <a:t>Яковлев Ю., У человека должна быть собака / Юрий Яковлев. - Издательство: Речь, 2015 г. – 164 с.</a:t>
            </a:r>
          </a:p>
          <a:p>
            <a:pPr lvl="0" fontAlgn="base"/>
            <a:r>
              <a:rPr lang="ru-RU" dirty="0"/>
              <a:t>Википедия/[Электронный ресурс] – Режим доступа: </a:t>
            </a:r>
            <a:r>
              <a:rPr lang="en-US" u="sng" dirty="0">
                <a:hlinkClick r:id="rId6"/>
              </a:rPr>
              <a:t>http</a:t>
            </a:r>
            <a:r>
              <a:rPr lang="ru-RU" u="sng" dirty="0">
                <a:hlinkClick r:id="rId6"/>
              </a:rPr>
              <a:t>://</a:t>
            </a:r>
            <a:r>
              <a:rPr lang="en-US" u="sng" dirty="0" err="1">
                <a:hlinkClick r:id="rId6"/>
              </a:rPr>
              <a:t>ru</a:t>
            </a:r>
            <a:r>
              <a:rPr lang="ru-RU" u="sng" dirty="0">
                <a:hlinkClick r:id="rId6"/>
              </a:rPr>
              <a:t>.</a:t>
            </a:r>
            <a:r>
              <a:rPr lang="en-US" u="sng" dirty="0" err="1">
                <a:hlinkClick r:id="rId6"/>
              </a:rPr>
              <a:t>wikipedia</a:t>
            </a:r>
            <a:r>
              <a:rPr lang="ru-RU" u="sng" dirty="0">
                <a:hlinkClick r:id="rId6"/>
              </a:rPr>
              <a:t>.</a:t>
            </a:r>
            <a:r>
              <a:rPr lang="en-US" u="sng" dirty="0">
                <a:hlinkClick r:id="rId6"/>
              </a:rPr>
              <a:t>org</a:t>
            </a:r>
            <a:r>
              <a:rPr lang="ru-RU" u="sng" dirty="0">
                <a:hlinkClick r:id="rId6"/>
              </a:rPr>
              <a:t>/</a:t>
            </a:r>
            <a:r>
              <a:rPr lang="en-US" u="sng" dirty="0">
                <a:hlinkClick r:id="rId6"/>
              </a:rPr>
              <a:t>wiki</a:t>
            </a:r>
            <a:r>
              <a:rPr lang="ru-RU" u="sng" dirty="0">
                <a:hlinkClick r:id="rId6"/>
              </a:rPr>
              <a:t>/Собака</a:t>
            </a:r>
            <a:endParaRPr lang="ru-RU" dirty="0"/>
          </a:p>
          <a:p>
            <a:pPr lvl="0" fontAlgn="base"/>
            <a:r>
              <a:rPr lang="ru-RU" dirty="0"/>
              <a:t>У вас будет собака: как подготовиться к появлению щенка в доме [Электронный ресурс] – Режим доступа: https://www.jvlife.ru/articles/2134-u-vas-budet-sobaka-kak-podgotovitsya-k-poyavleniyu-schenka-v-dome</a:t>
            </a:r>
          </a:p>
        </p:txBody>
      </p:sp>
    </p:spTree>
    <p:extLst>
      <p:ext uri="{BB962C8B-B14F-4D97-AF65-F5344CB8AC3E}">
        <p14:creationId xmlns:p14="http://schemas.microsoft.com/office/powerpoint/2010/main" val="162050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CAA6026D-F2EF-9043-AE39-848A74F51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5EE0BC-616B-DB70-4416-5A18FD774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>
                <a:solidFill>
                  <a:schemeClr val="dk1"/>
                </a:solidFill>
                <a:latin typeface="+mn-lt"/>
                <a:cs typeface="Calibri"/>
              </a:rPr>
              <a:t>Участие в конференциях</a:t>
            </a:r>
            <a:endParaRPr lang="en-RU" sz="4800" b="1" dirty="0">
              <a:solidFill>
                <a:schemeClr val="dk1"/>
              </a:solidFill>
              <a:latin typeface="+mn-lt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B3070-9C40-77C6-09A3-5A848C493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docs-Calibri"/>
              </a:rPr>
              <a:t>Открытая научно-практическая конференция «Дети – творцы 21 века»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(секция «Экология»)</a:t>
            </a:r>
          </a:p>
          <a:p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Всероссийский конкурс проектных и исследовательских работ учащихся «Горизонты открытий» (Секция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docs-Calibri"/>
              </a:rPr>
              <a:t>«Хочу всё знать»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Московский фестиваль творческих откры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тий и инициатив «ЛЕОНАРДО» (Секция «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docs-Calibri"/>
              </a:rPr>
              <a:t>Хочу всё знать»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11363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D60D85-B158-4974-9793-9F24FDE5D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7" name="Google Shape;227;p16"/>
          <p:cNvSpPr txBox="1">
            <a:spLocks noGrp="1"/>
          </p:cNvSpPr>
          <p:nvPr>
            <p:ph type="sldNum" idx="12"/>
          </p:nvPr>
        </p:nvSpPr>
        <p:spPr>
          <a:xfrm>
            <a:off x="817033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69E66BC-6AFB-4439-B8DA-C23DC93D7F48}"/>
              </a:ext>
            </a:extLst>
          </p:cNvPr>
          <p:cNvGrpSpPr/>
          <p:nvPr/>
        </p:nvGrpSpPr>
        <p:grpSpPr>
          <a:xfrm>
            <a:off x="786542" y="474675"/>
            <a:ext cx="10618915" cy="2232320"/>
            <a:chOff x="1342900" y="396854"/>
            <a:chExt cx="10618915" cy="2232320"/>
          </a:xfrm>
        </p:grpSpPr>
        <p:pic>
          <p:nvPicPr>
            <p:cNvPr id="228" name="Google Shape;228;p16"/>
            <p:cNvPicPr preferRelativeResize="0"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42900" y="410258"/>
              <a:ext cx="1780309" cy="21992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" name="Google Shape;229;p16"/>
            <p:cNvSpPr/>
            <p:nvPr/>
          </p:nvSpPr>
          <p:spPr>
            <a:xfrm>
              <a:off x="3443474" y="396854"/>
              <a:ext cx="8518341" cy="14465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4400"/>
                <a:buFont typeface="Calibri"/>
                <a:buNone/>
              </a:pPr>
              <a:r>
                <a:rPr lang="ru-RU" sz="4400" b="1" i="0" u="none" strike="noStrike" cap="none" dirty="0">
                  <a:latin typeface="Calibri"/>
                  <a:ea typeface="Calibri"/>
                  <a:cs typeface="Calibri"/>
                  <a:sym typeface="Calibri"/>
                </a:rPr>
                <a:t>ГБОУ школа № 1384 </a:t>
              </a:r>
              <a:endParaRPr sz="4400" b="1" i="0" u="none" strike="noStrike" cap="none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4400"/>
                <a:buFont typeface="Calibri"/>
                <a:buNone/>
              </a:pPr>
              <a:r>
                <a:rPr lang="ru-RU" sz="4400" b="1" i="0" u="none" strike="noStrike" cap="none" dirty="0">
                  <a:latin typeface="Calibri"/>
                  <a:ea typeface="Calibri"/>
                  <a:cs typeface="Calibri"/>
                  <a:sym typeface="Calibri"/>
                </a:rPr>
                <a:t>имени А. А. </a:t>
              </a:r>
              <a:r>
                <a:rPr lang="ru-RU" sz="4400" b="1" i="0" u="none" strike="noStrike" cap="none" dirty="0" err="1">
                  <a:latin typeface="Calibri"/>
                  <a:ea typeface="Calibri"/>
                  <a:cs typeface="Calibri"/>
                  <a:sym typeface="Calibri"/>
                </a:rPr>
                <a:t>Леманского</a:t>
              </a:r>
              <a:endParaRPr sz="1800" b="0" i="0" u="none" strike="noStrike" cap="none" dirty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6"/>
            <p:cNvSpPr txBox="1"/>
            <p:nvPr/>
          </p:nvSpPr>
          <p:spPr>
            <a:xfrm>
              <a:off x="3443474" y="1859733"/>
              <a:ext cx="5305048" cy="769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rPr lang="ru-RU" sz="4400" b="1" i="0" u="none" strike="noStrike" cap="none" dirty="0">
                  <a:latin typeface="Calibri"/>
                  <a:ea typeface="Calibri"/>
                  <a:cs typeface="Calibri"/>
                  <a:sym typeface="Calibri"/>
                </a:rPr>
                <a:t>1384@edu.mos.ru.</a:t>
              </a:r>
              <a:endParaRPr sz="4400" b="1" i="0" u="none" strike="noStrike" cap="none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" name="QR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5752" y="3471028"/>
            <a:ext cx="2613993" cy="251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771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7037</TotalTime>
  <Words>513</Words>
  <Application>Microsoft Office PowerPoint</Application>
  <PresentationFormat>Широкоэкранный</PresentationFormat>
  <Paragraphs>124</Paragraphs>
  <Slides>16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docs-Calibri</vt:lpstr>
      <vt:lpstr>Times New Roman</vt:lpstr>
      <vt:lpstr>Тема Office</vt:lpstr>
      <vt:lpstr>Что нужно знать, прежде чем завести собаку?</vt:lpstr>
      <vt:lpstr>Презентация PowerPoint</vt:lpstr>
      <vt:lpstr>Презентация PowerPoint</vt:lpstr>
      <vt:lpstr>Презентация PowerPoint</vt:lpstr>
      <vt:lpstr>Замысел и цель проектирования</vt:lpstr>
      <vt:lpstr>Задачи и методы</vt:lpstr>
      <vt:lpstr>Дружба человека и собаки</vt:lpstr>
      <vt:lpstr>Презентация PowerPoint</vt:lpstr>
      <vt:lpstr>Я решила повторить эксперимент ученых.  В моем исследовании приняли участие 5 собак наших друзей.  </vt:lpstr>
      <vt:lpstr>Презентация PowerPoint</vt:lpstr>
      <vt:lpstr>Результаты проектной работы</vt:lpstr>
      <vt:lpstr>Презентация PowerPoint</vt:lpstr>
      <vt:lpstr>Апробирование продукта</vt:lpstr>
      <vt:lpstr>Список литературы и источников</vt:lpstr>
      <vt:lpstr>Участие в конференциях</vt:lpstr>
      <vt:lpstr>Презентация PowerPoint</vt:lpstr>
    </vt:vector>
  </TitlesOfParts>
  <Company>ВТБ 24 ПАО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Собаки умные животные</dc:title>
  <dc:creator>ВТБ</dc:creator>
  <cp:lastModifiedBy>ВТБ</cp:lastModifiedBy>
  <cp:revision>120</cp:revision>
  <dcterms:created xsi:type="dcterms:W3CDTF">2021-11-30T16:42:21Z</dcterms:created>
  <dcterms:modified xsi:type="dcterms:W3CDTF">2023-01-15T11:41:39Z</dcterms:modified>
</cp:coreProperties>
</file>