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  <p:sldId id="268" r:id="rId5"/>
    <p:sldId id="272" r:id="rId6"/>
    <p:sldId id="270" r:id="rId7"/>
    <p:sldId id="269" r:id="rId8"/>
    <p:sldId id="273" r:id="rId9"/>
    <p:sldId id="271" r:id="rId10"/>
    <p:sldId id="274" r:id="rId11"/>
    <p:sldId id="276" r:id="rId12"/>
    <p:sldId id="278" r:id="rId13"/>
    <p:sldId id="26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97F"/>
    <a:srgbClr val="64BDE1"/>
    <a:srgbClr val="A5718F"/>
    <a:srgbClr val="2F718F"/>
    <a:srgbClr val="A5A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71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82FB7-4B56-4826-8AEC-0C56390F78F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FF24E-3231-40A6-8E2D-3CDE59E942C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Wave Line (2)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243205"/>
            <a:ext cx="12192000" cy="2116455"/>
          </a:xfrm>
          <a:prstGeom prst="rect">
            <a:avLst/>
          </a:prstGeom>
        </p:spPr>
      </p:pic>
      <p:pic>
        <p:nvPicPr>
          <p:cNvPr id="14" name="Изображение 13" descr="asda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090420" y="2090420"/>
            <a:ext cx="6857365" cy="2676525"/>
          </a:xfrm>
          <a:prstGeom prst="rect">
            <a:avLst/>
          </a:prstGeom>
        </p:spPr>
      </p:pic>
      <p:pic>
        <p:nvPicPr>
          <p:cNvPr id="3" name="Изображение 2" descr="нац проект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60" y="341630"/>
            <a:ext cx="2122805" cy="1779270"/>
          </a:xfrm>
          <a:prstGeom prst="rect">
            <a:avLst/>
          </a:prstGeom>
        </p:spPr>
      </p:pic>
      <p:pic>
        <p:nvPicPr>
          <p:cNvPr id="10" name="Изображение 9" descr="кванториум лог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110" y="283210"/>
            <a:ext cx="1056640" cy="1062990"/>
          </a:xfrm>
          <a:prstGeom prst="rect">
            <a:avLst/>
          </a:prstGeom>
        </p:spPr>
      </p:pic>
      <p:pic>
        <p:nvPicPr>
          <p:cNvPr id="11" name="Изображение 10" descr="кванториум надпись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190" y="1417955"/>
            <a:ext cx="4348480" cy="31432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676525" y="2120900"/>
            <a:ext cx="9144000" cy="2031365"/>
          </a:xfrm>
        </p:spPr>
        <p:txBody>
          <a:bodyPr>
            <a:noAutofit/>
          </a:bodyPr>
          <a:p>
            <a:pPr algn="ctr"/>
            <a:r>
              <a:rPr lang="ru-RU" altLang="en-US" sz="44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«Автономный дрон для сбора мусора на поверхности воды»</a:t>
            </a:r>
            <a:endParaRPr lang="ru-RU" altLang="en-US" sz="44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15" name="Subtitle 4"/>
          <p:cNvSpPr>
            <a:spLocks noGrp="1"/>
          </p:cNvSpPr>
          <p:nvPr>
            <p:ph type="subTitle" idx="1"/>
          </p:nvPr>
        </p:nvSpPr>
        <p:spPr>
          <a:xfrm>
            <a:off x="2676525" y="5194935"/>
            <a:ext cx="7908925" cy="1662430"/>
          </a:xfrm>
        </p:spPr>
        <p:txBody>
          <a:bodyPr>
            <a:normAutofit fontScale="90000" lnSpcReduction="10000"/>
          </a:bodyPr>
          <a:p>
            <a:pPr algn="l"/>
            <a:r>
              <a:rPr lang="ru-RU" altLang="en-US" sz="20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Авторы: Лямкин Кирилл Александрович</a:t>
            </a:r>
            <a:endParaRPr lang="ru-RU" altLang="en-US" sz="20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  <a:p>
            <a:pPr algn="l"/>
            <a:r>
              <a:rPr lang="ru-RU" altLang="en-US" sz="20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Учащийся 4 класса</a:t>
            </a:r>
            <a:endParaRPr lang="ru-RU" altLang="en-US" sz="20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  <a:p>
            <a:pPr algn="l"/>
            <a:r>
              <a:rPr lang="ru-RU" altLang="en-US" sz="20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Ано до «кванториум», г.Невинномысск</a:t>
            </a:r>
            <a:endParaRPr lang="ru-RU" altLang="en-US" sz="20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  <a:p>
            <a:pPr algn="l"/>
            <a:r>
              <a:rPr lang="ru-RU" altLang="en-US" sz="20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Наставник: Крайникова Софья Александровна, Педагог дополнительного образования</a:t>
            </a:r>
            <a:endParaRPr lang="ru-RU" altLang="en-US" sz="20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Изображение 104"/>
          <p:cNvPicPr/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543300"/>
            <a:ext cx="6777990" cy="38125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Актуальность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2875" y="2328545"/>
            <a:ext cx="80200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Городские водоёмы и реки страдают от твёрдого мусора, который сбрасывают жители и туристы.   </a:t>
            </a:r>
            <a:r>
              <a:rPr lang="ru-RU" alt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ru-RU" alt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свою очередь, загрязнения водных ресурсов влияют на растения и животных</a:t>
            </a:r>
            <a:endParaRPr lang="ru-RU" altLang="en-US" sz="24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en-US" sz="24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4"/>
          <a:stretch>
            <a:fillRect/>
          </a:stretch>
        </p:blipFill>
        <p:spPr>
          <a:xfrm>
            <a:off x="7712075" y="2864485"/>
            <a:ext cx="4479925" cy="29489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Цели и задачи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2875" y="2553335"/>
            <a:ext cx="5010150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200" b="1">
                <a:solidFill>
                  <a:schemeClr val="accent1">
                    <a:lumMod val="75000"/>
                  </a:schemeClr>
                </a:solidFill>
                <a:latin typeface="BankGothic RUSS" panose="020B7200000000000000" charset="0"/>
                <a:cs typeface="BankGothic RUSS" panose="020B7200000000000000" charset="0"/>
              </a:rPr>
              <a:t>ЦЕЛИ</a:t>
            </a:r>
            <a:endParaRPr lang="ru-RU" altLang="en-US" sz="3200" b="1">
              <a:solidFill>
                <a:schemeClr val="accent1">
                  <a:lumMod val="75000"/>
                </a:schemeClr>
              </a:solidFill>
              <a:latin typeface="BankGothic RUSS" panose="020B7200000000000000" charset="0"/>
              <a:cs typeface="BankGothic RUSS" panose="020B72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Разработать устройство для поверхностной очистки водоёмов от твёрдого мусора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569075" y="2553335"/>
            <a:ext cx="5010150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200" b="1">
                <a:solidFill>
                  <a:schemeClr val="accent1">
                    <a:lumMod val="75000"/>
                  </a:schemeClr>
                </a:solidFill>
                <a:latin typeface="BankGothic RUSS" panose="020B7200000000000000" charset="0"/>
                <a:cs typeface="BankGothic RUSS" panose="020B7200000000000000" charset="0"/>
              </a:rPr>
              <a:t>ЗАдачи</a:t>
            </a:r>
            <a:endParaRPr lang="ru-RU" altLang="en-US" sz="3200" b="1">
              <a:solidFill>
                <a:schemeClr val="accent1">
                  <a:lumMod val="75000"/>
                </a:schemeClr>
              </a:solidFill>
              <a:latin typeface="BankGothic RUSS" panose="020B7200000000000000" charset="0"/>
              <a:cs typeface="BankGothic RUSS" panose="020B7200000000000000" charset="0"/>
            </a:endParaRPr>
          </a:p>
          <a:p>
            <a:pPr marL="342900" indent="-342900">
              <a:buAutoNum type="arabicPeriod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ситуаций, которые приводят к загрязнению водных ресурсов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рабочей модели дрона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Программирование устройства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34611"/>
            <a:ext cx="6338316" cy="2723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350520"/>
            <a:ext cx="9144000" cy="1244600"/>
          </a:xfrm>
        </p:spPr>
        <p:txBody>
          <a:bodyPr anchor="ctr" anchorCtr="0">
            <a:noAutofit/>
          </a:bodyPr>
          <a:p>
            <a:pPr algn="l"/>
            <a:r>
              <a:rPr lang="ru-RU" altLang="en-US" sz="44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Характеристики устройства</a:t>
            </a:r>
            <a:endParaRPr lang="ru-RU" altLang="en-US" sz="44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21030" y="4697095"/>
            <a:ext cx="626935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данный момент дрон, может собирать небольшой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мусор, находящийся на поверхности воды,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он не сможет полностью очистить водоём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всех загрязнений.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9475" y="2687955"/>
            <a:ext cx="2629535" cy="200914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21030" y="1854200"/>
            <a:ext cx="4286250" cy="31381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рабочей модели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поместиться до 200 грамм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органического мусора.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перемещения - 0.4 км/ч.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Ёмкость АКБ - 2050 мАЧ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 - </a:t>
            </a:r>
            <a:r>
              <a:rPr lang="en-US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en-US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грамм.</a:t>
            </a:r>
            <a:endParaRPr lang="ru-RU" altLang="ru-RU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работы -  </a:t>
            </a:r>
            <a:r>
              <a:rPr lang="en-US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ru-RU" altLang="ru-RU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мин.</a:t>
            </a:r>
            <a:endParaRPr lang="ru-RU" altLang="ru-RU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endParaRPr lang="ru-RU" altLang="ru-RU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/>
            <a:endParaRPr lang="ru-RU" altLang="en-US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050" y="2160905"/>
            <a:ext cx="4712335" cy="3534410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>
            <a:normAutofit/>
          </a:bodyPr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Описание проблемы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2875" y="1816735"/>
            <a:ext cx="795655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Проживая в г.Невинномысске - городе химиков и промышленном центре Ставропольского края, испытываем проблемы, связанные с экологическим состоянием города. В городе работает более, чем полсотни промышленных предприятий, функционируют и крупные компании, продукция которых известна не только в России, но и за рубежом, а также небольшие организации.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Промышленные  объекты Невинномысска загрязняют воздух, воду, почву разными видами вредных веществ. И такая проблема существует не только в  Невинномысске, 70% мусора приходится на крупные реки России, при этом городские водоёмы и реки страдают в большей мере от твёрдого мусора, который сбрасывают жители и туристы.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rcRect r="39248"/>
          <a:stretch>
            <a:fillRect/>
          </a:stretch>
        </p:blipFill>
        <p:spPr>
          <a:xfrm>
            <a:off x="8183245" y="1234440"/>
            <a:ext cx="3555365" cy="4389755"/>
          </a:xfrm>
          <a:prstGeom prst="round2DiagRect">
            <a:avLst>
              <a:gd name="adj1" fmla="val 27451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>
            <a:normAutofit fontScale="90000"/>
          </a:bodyPr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Целевая аудитория 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2875" y="2566035"/>
            <a:ext cx="711835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 sz="28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ClrTx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altLang="en-US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Владельцы частных водоёмов</a:t>
            </a:r>
            <a:endParaRPr lang="ru-RU" altLang="en-US" sz="2800" b="1" noProof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ClrTx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altLang="en-US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Организации по очистке озёр/прудов </a:t>
            </a:r>
            <a:endParaRPr lang="ru-RU" altLang="en-US" sz="2800" b="1" noProof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0399" y="2065782"/>
            <a:ext cx="5181599" cy="32796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элементы дрона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pic>
        <p:nvPicPr>
          <p:cNvPr id="103" name="Изображение 10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03895" y="2693035"/>
            <a:ext cx="3724910" cy="279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910845" y="4115688"/>
            <a:ext cx="5577840" cy="3383279"/>
          </a:xfrm>
          <a:prstGeom prst="rect">
            <a:avLst/>
          </a:prstGeom>
        </p:spPr>
      </p:pic>
      <p:pic>
        <p:nvPicPr>
          <p:cNvPr id="106" name="Изображение 105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245" y="1567180"/>
            <a:ext cx="3408680" cy="3408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3590925" y="2014220"/>
            <a:ext cx="501015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Базовый набор LEGO EDUCATION MINDSTORMS EV3: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средних мотора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Ev3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Font typeface="Wingdings" panose="05000000000000000000" charset="0"/>
              <a:buNone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Ультразвуковой датчик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Font typeface="Wingdings" panose="05000000000000000000" charset="0"/>
              <a:buNone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USB-кабель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Font typeface="Wingdings" panose="05000000000000000000" charset="0"/>
              <a:buNone/>
            </a:pP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Балки, штифты и разнообразные детали из лего набора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503680"/>
          </a:xfrm>
        </p:spPr>
        <p:txBody>
          <a:bodyPr>
            <a:normAutofit fontScale="90000"/>
          </a:bodyPr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Алгоритм работы устройства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5650" y="2186940"/>
            <a:ext cx="3044190" cy="1388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Запуск устройства на воду</a:t>
            </a:r>
            <a:endParaRPr lang="ru-RU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6843395" y="2086610"/>
            <a:ext cx="1705610" cy="1638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Перемещение дрона по заданной траектории</a:t>
            </a:r>
            <a:endParaRPr lang="ru-RU" alt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81495" y="4186555"/>
            <a:ext cx="1629410" cy="1629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Ковш устройства заполнен?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970645" y="4559300"/>
            <a:ext cx="5461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/>
              <a:t>НЕТ</a:t>
            </a:r>
            <a:endParaRPr lang="ru-RU" altLang="en-US"/>
          </a:p>
        </p:txBody>
      </p:sp>
      <p:cxnSp>
        <p:nvCxnSpPr>
          <p:cNvPr id="9" name="Прямая со стрелкой 8"/>
          <p:cNvCxnSpPr>
            <a:stCxn id="6" idx="1"/>
          </p:cNvCxnSpPr>
          <p:nvPr/>
        </p:nvCxnSpPr>
        <p:spPr>
          <a:xfrm flipH="1">
            <a:off x="5347335" y="5001260"/>
            <a:ext cx="1534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овое поле 9"/>
          <p:cNvSpPr txBox="1"/>
          <p:nvPr/>
        </p:nvSpPr>
        <p:spPr>
          <a:xfrm>
            <a:off x="5884545" y="4559300"/>
            <a:ext cx="462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/>
              <a:t>ДА</a:t>
            </a:r>
            <a:endParaRPr lang="ru-RU" altLang="en-US"/>
          </a:p>
        </p:txBody>
      </p:sp>
      <p:cxnSp>
        <p:nvCxnSpPr>
          <p:cNvPr id="14" name="Соединительная линия уступом 13"/>
          <p:cNvCxnSpPr>
            <a:stCxn id="6" idx="3"/>
          </p:cNvCxnSpPr>
          <p:nvPr/>
        </p:nvCxnSpPr>
        <p:spPr>
          <a:xfrm flipV="1">
            <a:off x="8510905" y="2901315"/>
            <a:ext cx="2099945" cy="209994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3" idx="3"/>
          </p:cNvCxnSpPr>
          <p:nvPr/>
        </p:nvCxnSpPr>
        <p:spPr>
          <a:xfrm flipH="1" flipV="1">
            <a:off x="8549005" y="2906395"/>
            <a:ext cx="2070100" cy="4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3" idx="2"/>
            <a:endCxn id="6" idx="0"/>
          </p:cNvCxnSpPr>
          <p:nvPr/>
        </p:nvCxnSpPr>
        <p:spPr>
          <a:xfrm>
            <a:off x="7696200" y="3725545"/>
            <a:ext cx="0" cy="461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2" idx="3"/>
          </p:cNvCxnSpPr>
          <p:nvPr/>
        </p:nvCxnSpPr>
        <p:spPr>
          <a:xfrm>
            <a:off x="5069840" y="2880995"/>
            <a:ext cx="16865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720975" y="4195445"/>
            <a:ext cx="2616835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Перемещение заполненного мусором ковша на берег</a:t>
            </a:r>
            <a:endParaRPr lang="ru-RU" altLang="en-US"/>
          </a:p>
        </p:txBody>
      </p:sp>
      <p:cxnSp>
        <p:nvCxnSpPr>
          <p:cNvPr id="19" name="Прямая со стрелкой 18"/>
          <p:cNvCxnSpPr>
            <a:stCxn id="18" idx="0"/>
            <a:endCxn id="2" idx="2"/>
          </p:cNvCxnSpPr>
          <p:nvPr/>
        </p:nvCxnSpPr>
        <p:spPr>
          <a:xfrm flipH="1" flipV="1">
            <a:off x="3547745" y="3575050"/>
            <a:ext cx="481965" cy="6203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57556" y="4186555"/>
            <a:ext cx="4123944" cy="3093719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069455" y="3827145"/>
            <a:ext cx="626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ru-RU" altLang="en-US"/>
              <a:t>Если</a:t>
            </a:r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Код программы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pic>
        <p:nvPicPr>
          <p:cNvPr id="10" name="Изображение 10" descr="2023-03-07_16-30-38 (1)"/>
          <p:cNvPicPr>
            <a:picLocks noChangeAspect="1"/>
          </p:cNvPicPr>
          <p:nvPr/>
        </p:nvPicPr>
        <p:blipFill>
          <a:blip r:embed="rId3"/>
          <a:srcRect l="27261" t="21105" r="36117" b="35912"/>
          <a:stretch>
            <a:fillRect/>
          </a:stretch>
        </p:blipFill>
        <p:spPr>
          <a:xfrm>
            <a:off x="976630" y="2036445"/>
            <a:ext cx="5845810" cy="38595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92443" y="2589656"/>
            <a:ext cx="3245754" cy="27541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ДРОН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pic>
        <p:nvPicPr>
          <p:cNvPr id="8" name="Изображение 8" descr="eToVetBQ8O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1741170"/>
            <a:ext cx="5422900" cy="4067175"/>
          </a:xfrm>
          <a:prstGeom prst="snip2DiagRect">
            <a:avLst/>
          </a:prstGeom>
        </p:spPr>
      </p:pic>
      <p:pic>
        <p:nvPicPr>
          <p:cNvPr id="7" name="Изображение 7" descr="eZOGH3uCvN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710" y="1741170"/>
            <a:ext cx="5422900" cy="4067175"/>
          </a:xfrm>
          <a:prstGeom prst="snip2DiagRect">
            <a:avLst>
              <a:gd name="adj1" fmla="val 16487"/>
              <a:gd name="adj2" fmla="val 187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Изображение 103"/>
          <p:cNvPicPr/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5" y="3757295"/>
            <a:ext cx="6782435" cy="33915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Изображение 11" descr="сетк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16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74" y="5896234"/>
            <a:ext cx="4025878" cy="6794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42875" y="206375"/>
            <a:ext cx="9144000" cy="1244600"/>
          </a:xfrm>
        </p:spPr>
        <p:txBody>
          <a:bodyPr/>
          <a:p>
            <a:pPr algn="l"/>
            <a:r>
              <a:rPr lang="ru-RU" altLang="en-US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Перспективы</a:t>
            </a:r>
            <a:endParaRPr lang="ru-RU" altLang="en-US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19075" y="1972310"/>
            <a:ext cx="7928610" cy="20300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данный момент автономный дрон для сбора мусора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поверхности воды представляет собой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рабочую модель, созданную с помощью базового набора лего </a:t>
            </a:r>
            <a:r>
              <a:rPr lang="en-US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EV3.</a:t>
            </a:r>
            <a:endParaRPr lang="en-US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endParaRPr lang="en-US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будущем планируем разработать устройство,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работающее дистанционно по радиосигналу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Tx/>
              <a:buSzTx/>
              <a:buNone/>
            </a:pP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управляющееся, с помощью </a:t>
            </a:r>
            <a:r>
              <a:rPr lang="en-US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ARDUINO</a:t>
            </a:r>
            <a:r>
              <a:rPr lang="ru-RU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2495" y="1682433"/>
            <a:ext cx="5238750" cy="4086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 descr="Wave Line (1)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685" y="1147445"/>
            <a:ext cx="12192000" cy="47409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66800" y="2551430"/>
            <a:ext cx="10058400" cy="1755775"/>
          </a:xfrm>
          <a:prstGeom prst="rect">
            <a:avLst/>
          </a:prstGeom>
          <a:noFill/>
          <a:ln w="762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7883" y="2766060"/>
            <a:ext cx="10515600" cy="1325563"/>
          </a:xfrm>
        </p:spPr>
        <p:txBody>
          <a:bodyPr>
            <a:normAutofit/>
          </a:bodyPr>
          <a:lstStyle/>
          <a:p>
            <a:pPr algn="ctr">
              <a:buClrTx/>
              <a:buSzTx/>
              <a:buFontTx/>
            </a:pPr>
            <a:r>
              <a:rPr lang="ru-RU" altLang="en-US" sz="54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Спасибо </a:t>
            </a:r>
            <a:r>
              <a:rPr lang="ru-RU" altLang="en-US" sz="4800">
                <a:solidFill>
                  <a:srgbClr val="1E397F"/>
                </a:solidFill>
                <a:latin typeface="BankGothic RUSS" panose="020B7200000000000000" charset="0"/>
                <a:cs typeface="BankGothic RUSS" panose="020B7200000000000000" charset="0"/>
              </a:rPr>
              <a:t>за внимание!</a:t>
            </a:r>
            <a:endParaRPr lang="ru-RU" altLang="en-US" sz="4800">
              <a:solidFill>
                <a:srgbClr val="1E397F"/>
              </a:solidFill>
              <a:latin typeface="BankGothic RUSS" panose="020B7200000000000000" charset="0"/>
              <a:cs typeface="BankGothic RUSS" panose="020B7200000000000000" charset="0"/>
            </a:endParaRPr>
          </a:p>
        </p:txBody>
      </p:sp>
      <p:pic>
        <p:nvPicPr>
          <p:cNvPr id="12" name="Изображение 11" descr="кванториум лог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630" y="300355"/>
            <a:ext cx="1144905" cy="1151890"/>
          </a:xfrm>
          <a:prstGeom prst="rect">
            <a:avLst/>
          </a:prstGeom>
        </p:spPr>
      </p:pic>
      <p:pic>
        <p:nvPicPr>
          <p:cNvPr id="13" name="Изображение 12" descr="кванториум надпись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495" y="1537970"/>
            <a:ext cx="4067175" cy="294005"/>
          </a:xfrm>
          <a:prstGeom prst="rect">
            <a:avLst/>
          </a:prstGeom>
        </p:spPr>
      </p:pic>
      <p:pic>
        <p:nvPicPr>
          <p:cNvPr id="16" name="Изображение 15" descr="Нац проекты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" y="215265"/>
            <a:ext cx="2336800" cy="1964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ороздки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0</TotalTime>
  <Words>2376</Words>
  <Application>WPS Presentation</Application>
  <PresentationFormat>Широкоэкранный</PresentationFormat>
  <Paragraphs>96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BankGothic RUSS</vt:lpstr>
      <vt:lpstr>Wingdings</vt:lpstr>
      <vt:lpstr>Microsoft YaHei</vt:lpstr>
      <vt:lpstr>Arial Unicode MS</vt:lpstr>
      <vt:lpstr>Calibri Light</vt:lpstr>
      <vt:lpstr>Calibri</vt:lpstr>
      <vt:lpstr>Тема Office</vt:lpstr>
      <vt:lpstr>«Автономный дрон для сбора мусора на поверхности воды»</vt:lpstr>
      <vt:lpstr>Актуальность</vt:lpstr>
      <vt:lpstr>Цели и задачи</vt:lpstr>
      <vt:lpstr>Характеристики устройства</vt:lpstr>
      <vt:lpstr>Описание проблемы</vt:lpstr>
      <vt:lpstr>Целевая аудитория </vt:lpstr>
      <vt:lpstr>элементы дрона</vt:lpstr>
      <vt:lpstr>Алгоритм работы устройства</vt:lpstr>
      <vt:lpstr>Код программы</vt:lpstr>
      <vt:lpstr>ДРОН</vt:lpstr>
      <vt:lpstr>Перспективы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nevkvantum@mail.ru</dc:creator>
  <cp:lastModifiedBy>Admin-Hi-tech</cp:lastModifiedBy>
  <cp:revision>22</cp:revision>
  <dcterms:created xsi:type="dcterms:W3CDTF">2021-03-25T12:21:00Z</dcterms:created>
  <dcterms:modified xsi:type="dcterms:W3CDTF">2023-03-09T14:56:34Z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639883CAB9D743299BCFE9D6B081CBDD</vt:lpwstr>
  </property>
  <property fmtid="{D5CDD505-2E9C-101B-9397-08002B2CF9AE}" pid="3" name="KSOProductBuildVer">
    <vt:lpwstr>1049-11.2.0.11486</vt:lpwstr>
  </property>
</Properties>
</file>