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7" r:id="rId6"/>
    <p:sldId id="264" r:id="rId7"/>
    <p:sldId id="261" r:id="rId8"/>
    <p:sldId id="294" r:id="rId9"/>
    <p:sldId id="258" r:id="rId10"/>
    <p:sldId id="262" r:id="rId11"/>
    <p:sldId id="289" r:id="rId12"/>
    <p:sldId id="278" r:id="rId13"/>
    <p:sldId id="275" r:id="rId14"/>
    <p:sldId id="276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6" y="72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2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3308102-B78F-4A24-87CA-5FA0033B6135}" type="datetime1">
              <a:rPr lang="ru-RU" smtClean="0"/>
              <a:t>29.12.2023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F9A36D-7FAC-478F-9944-F324014F6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28365-CBBA-496F-854A-132A4D03B664}" type="datetime1">
              <a:rPr lang="ru-RU" smtClean="0"/>
              <a:pPr/>
              <a:t>29.12.2023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4B9A9E5-4F7F-4A7D-9DE1-89923232926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252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788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697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080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632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181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4B9A9E5-4F7F-4A7D-9DE1-89923232926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065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770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644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915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561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4.sv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4.svg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rtlCol="0" anchor="b">
            <a:noAutofit/>
          </a:bodyPr>
          <a:lstStyle>
            <a:lvl1pPr algn="l">
              <a:defRPr sz="3600" cap="all" spc="150" baseline="0"/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pic>
        <p:nvPicPr>
          <p:cNvPr id="8" name="Графический объект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овестк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Графический объект 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rtlCol="0"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499" y="2924175"/>
            <a:ext cx="3171825" cy="2519363"/>
          </a:xfrm>
        </p:spPr>
        <p:txBody>
          <a:bodyPr rtlCol="0"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Графический объект 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 rtlCol="0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ru-RU" noProof="0"/>
              <a:t>ЩЕЛКНИТЕ, ЧТОБЫ ИЗМЕНИТЬ СТИЛИ ОБРАЗЦА ТЕКСТА</a:t>
            </a:r>
          </a:p>
        </p:txBody>
      </p:sp>
      <p:sp>
        <p:nvSpPr>
          <p:cNvPr id="17" name="Текст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ru-RU" noProof="0"/>
              <a:t>ЩЕЛКНИТЕ, ЧТОБЫ ИЗМЕНИТЬ СТИЛИ ОБРАЗЦА ТЕКСТА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ru-RU" noProof="0"/>
              <a:t>ЩЕЛКНИТЕ, ЧТОБЫ ИЗМЕНИТЬ СТИЛИ ОБРАЗЦА ТЕКСТА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ru-RU" noProof="0"/>
              <a:t>ЩЕЛКНИТЕ, ЧТОБЫ ИЗМЕНИТЬ СТИЛИ ОБРАЗЦА ТЕКСТА</a:t>
            </a:r>
          </a:p>
        </p:txBody>
      </p:sp>
      <p:sp>
        <p:nvSpPr>
          <p:cNvPr id="34" name="Текст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ru-RU" noProof="0"/>
              <a:t>Щелкните, чтобы изменить стиль образца текста</a:t>
            </a:r>
          </a:p>
        </p:txBody>
      </p:sp>
      <p:sp>
        <p:nvSpPr>
          <p:cNvPr id="35" name="Текст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ru-RU" noProof="0"/>
              <a:t>Щелкните, чтобы изменить стиль образца текста</a:t>
            </a:r>
          </a:p>
        </p:txBody>
      </p:sp>
      <p:sp>
        <p:nvSpPr>
          <p:cNvPr id="36" name="Текст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ru-RU" noProof="0"/>
              <a:t>Щелкните, чтобы изменить стиль образца текста</a:t>
            </a:r>
          </a:p>
        </p:txBody>
      </p:sp>
      <p:sp>
        <p:nvSpPr>
          <p:cNvPr id="37" name="Текст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ru-RU" noProof="0"/>
              <a:t>Щелкните, чтобы изменить стиль образца текста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Дата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 rtlCol="0"/>
          <a:lstStyle>
            <a:lvl1pPr>
              <a:defRPr sz="900"/>
            </a:lvl1pPr>
          </a:lstStyle>
          <a:p>
            <a:pPr algn="l" rtl="0"/>
            <a:r>
              <a:rPr lang="ru-RU" noProof="0"/>
              <a:t>Презентация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2 столбцами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32" name="Текст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34" name="Текст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3" name="Текст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3 столбц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rtlCol="0"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8" name="Текст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0" name="Текст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4" name="Текст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2" name="Графический объект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Введени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62075" y="3660774"/>
            <a:ext cx="5111750" cy="152558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Дата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0" name="Нижний колонтитул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11" name="Номер слайда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rtlCol="0"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Графический объект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2" name="Текст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4" name="Текст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Дата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8" name="Нижний колонтитул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19" name="Номер слайда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объект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43104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647665" y="3834606"/>
            <a:ext cx="2896671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Текст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066421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объект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Графический объект 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29698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5" name="Объект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1129698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526261" y="4824188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Объект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26261" y="5280763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938210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Объект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7938210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Два объек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 rtlCol="0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933700" y="3834606"/>
            <a:ext cx="3924300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410173" y="3834606"/>
            <a:ext cx="3943627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7" name="Текст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Дата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22" name="Нижний колонтитул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24" name="Номер слайда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8749" y="1361938"/>
            <a:ext cx="6765925" cy="496888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иаграмма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838200" y="2286002"/>
            <a:ext cx="6094270" cy="3542143"/>
          </a:xfrm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58125" y="2284624"/>
            <a:ext cx="3147332" cy="306388"/>
          </a:xfrm>
        </p:spPr>
        <p:txBody>
          <a:bodyPr rtlCol="0"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6" name="Дата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37" name="Нижний колонтитул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38" name="Номер слайда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7" name="Заполнитель графического элемента SmartArt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 hasCustomPrompt="1"/>
          </p:nvPr>
        </p:nvSpPr>
        <p:spPr>
          <a:xfrm>
            <a:off x="838200" y="2139084"/>
            <a:ext cx="10515600" cy="3695338"/>
          </a:xfrm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графический элемент SmartArt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команды: 4 человек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11558" y="5084524"/>
            <a:ext cx="2196619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7" name="Рисунок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707607" y="5099206"/>
            <a:ext cx="2145049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8" name="Рисунок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lvl="1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271" y="5099206"/>
            <a:ext cx="2132985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9" name="Рисунок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18152" y="5084524"/>
            <a:ext cx="2132984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команды: 8 челове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7" name="Рисунок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8" name="Рисунок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9" name="Рисунок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5" name="Рисунок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4" name="Текст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2" name="Текст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6" name="Рисунок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3" name="Текст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7" name="Рисунок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Текст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4" name="Текст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8" name="Рисунок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Текст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5" name="Текст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иров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4" name="Объект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Объект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Объект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5" name="Объект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76875" y="3682546"/>
            <a:ext cx="5111750" cy="1525588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Дата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22" name="Нижний колонтитул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24" name="Номер слайда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ключение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pic>
        <p:nvPicPr>
          <p:cNvPr id="6" name="Графический объект 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Дата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0" name="Нижний колонтитул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11" name="Номер слайда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Презентация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700" r:id="rId12"/>
    <p:sldLayoutId id="2147483679" r:id="rId13"/>
    <p:sldLayoutId id="2147483692" r:id="rId14"/>
    <p:sldLayoutId id="2147483681" r:id="rId15"/>
    <p:sldLayoutId id="2147483674" r:id="rId16"/>
    <p:sldLayoutId id="2147483675" r:id="rId17"/>
    <p:sldLayoutId id="2147483696" r:id="rId18"/>
    <p:sldLayoutId id="2147483677" r:id="rId19"/>
    <p:sldLayoutId id="2147483678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4941771" cy="1122202"/>
          </a:xfrm>
        </p:spPr>
        <p:txBody>
          <a:bodyPr rtlCol="0"/>
          <a:lstStyle/>
          <a:p>
            <a:r>
              <a:rPr lang="ru-RU" dirty="0"/>
              <a:t>Влияние стрессов на здоровье человека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 rtlCol="0">
            <a:normAutofit/>
          </a:bodyPr>
          <a:lstStyle/>
          <a:p>
            <a:r>
              <a:rPr lang="ru-RU" dirty="0"/>
              <a:t>Выполнила: </a:t>
            </a:r>
            <a:r>
              <a:rPr lang="ru-RU" dirty="0" err="1"/>
              <a:t>Луференко</a:t>
            </a:r>
            <a:r>
              <a:rPr lang="ru-RU" dirty="0"/>
              <a:t> Полина Сергеевна,11А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99" y="1020445"/>
            <a:ext cx="3171825" cy="1325563"/>
          </a:xfrm>
        </p:spPr>
        <p:txBody>
          <a:bodyPr rtlCol="0"/>
          <a:lstStyle/>
          <a:p>
            <a:r>
              <a:rPr lang="ru-RU" dirty="0"/>
              <a:t>Введение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E3EA69-4E0E-41BD-8095-A124225A2647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5190358" cy="2519363"/>
          </a:xfrm>
        </p:spPr>
        <p:txBody>
          <a:bodyPr rtlCol="0">
            <a:normAutofit/>
          </a:bodyPr>
          <a:lstStyle/>
          <a:p>
            <a:r>
              <a:rPr lang="ru-RU" sz="2400" dirty="0"/>
              <a:t>Стресс - ответ на угрозы и напряжения, полезен в небольших дозах, но хронический стресс вреден для здоровья.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E1C88-627C-4655-A4FB-0BB02EDB0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5" y="1671639"/>
            <a:ext cx="5111750" cy="1204912"/>
          </a:xfrm>
        </p:spPr>
        <p:txBody>
          <a:bodyPr rtlCol="0"/>
          <a:lstStyle/>
          <a:p>
            <a:r>
              <a:rPr lang="ru-RU" dirty="0"/>
              <a:t>Влияние стресса на организм человека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3634FE-ADF0-4BC3-A0A9-447EA9DD0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429000"/>
            <a:ext cx="7060030" cy="44404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1600" dirty="0"/>
              <a:t>Стресс оказывает глубокое воздействие на все системы организма человека. В результате стресса происходят изменения в нервной системе, эндокринной системе, сердечно-сосудистой системе, желудочно-кишечном тракте, иммунной системе и других системах.</a:t>
            </a:r>
          </a:p>
          <a:p>
            <a:r>
              <a:rPr lang="ru-RU" sz="1600" dirty="0"/>
              <a:t/>
            </a:r>
            <a:br>
              <a:rPr lang="ru-RU" sz="1600" dirty="0"/>
            </a:br>
            <a:endParaRPr lang="ru-RU" sz="1600" noProof="1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3C3221-5F04-4CA7-A86A-EEA8566A1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6372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D779DE4-CAEA-4617-897E-FEC9A2AC2D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318" y="1481138"/>
            <a:ext cx="2141764" cy="514350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ru-RU" dirty="0"/>
              <a:t>Нервная система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FF1291-56EB-4A7B-A198-1D91F9ECC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4375" y="2557463"/>
            <a:ext cx="2141764" cy="514350"/>
          </a:xfrm>
        </p:spPr>
        <p:txBody>
          <a:bodyPr rtlCol="0"/>
          <a:lstStyle/>
          <a:p>
            <a:r>
              <a:rPr lang="ru-RU" dirty="0"/>
              <a:t>Эндокринная система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184E21C-7534-4FB5-9709-F7D1A11034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0800" y="3633788"/>
            <a:ext cx="2141764" cy="514350"/>
          </a:xfrm>
        </p:spPr>
        <p:txBody>
          <a:bodyPr rtlCol="0"/>
          <a:lstStyle/>
          <a:p>
            <a:r>
              <a:rPr lang="ru-RU" dirty="0"/>
              <a:t>Сердечно-сосудистая система: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C594564-4FC6-401A-8586-44735EE819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05000" y="4710114"/>
            <a:ext cx="2141764" cy="514350"/>
          </a:xfrm>
        </p:spPr>
        <p:txBody>
          <a:bodyPr rtlCol="0"/>
          <a:lstStyle/>
          <a:p>
            <a:r>
              <a:rPr lang="ru-RU" dirty="0"/>
              <a:t>Желудочно-кишечный тракт: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D7EB25CA-DA83-483D-AF83-0001BDF2DE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01535" y="762793"/>
            <a:ext cx="6714497" cy="1322221"/>
          </a:xfrm>
        </p:spPr>
        <p:txBody>
          <a:bodyPr rtlCol="0">
            <a:normAutofit fontScale="77500" lnSpcReduction="20000"/>
          </a:bodyPr>
          <a:lstStyle/>
          <a:p>
            <a:r>
              <a:rPr lang="ru-RU" sz="1900" dirty="0"/>
              <a:t>Активация симпатической нервной системы под стрессом.</a:t>
            </a:r>
          </a:p>
          <a:p>
            <a:r>
              <a:rPr lang="ru-RU" sz="1900" dirty="0"/>
              <a:t>Увеличение адреналина и норадреналина.</a:t>
            </a:r>
          </a:p>
          <a:p>
            <a:r>
              <a:rPr lang="ru-RU" sz="1900" dirty="0"/>
              <a:t>Эффект на сердце, давление, потоотделение и мышечный тонус.</a:t>
            </a:r>
          </a:p>
          <a:p>
            <a:r>
              <a:rPr lang="ru-RU" sz="1900" dirty="0"/>
              <a:t>Уменьшение активности парасимпатической нервной системы.</a:t>
            </a:r>
          </a:p>
          <a:p>
            <a:pPr rtl="0"/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B46CE8C6-E12D-4A0D-8553-7FFA31941D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9235" y="2309217"/>
            <a:ext cx="5539095" cy="1010842"/>
          </a:xfrm>
        </p:spPr>
        <p:txBody>
          <a:bodyPr rtlCol="0"/>
          <a:lstStyle/>
          <a:p>
            <a:r>
              <a:rPr lang="ru-RU" dirty="0"/>
              <a:t>Активация гипоталамуса под стрессом.</a:t>
            </a:r>
          </a:p>
          <a:p>
            <a:r>
              <a:rPr lang="ru-RU" dirty="0"/>
              <a:t>Выделение КРГ, стимуляция кортизола надпочечниками.</a:t>
            </a:r>
          </a:p>
          <a:p>
            <a:r>
              <a:rPr lang="ru-RU" dirty="0"/>
              <a:t>Роль кортизола в энергии и подавлении иммунной системы.</a:t>
            </a:r>
          </a:p>
          <a:p>
            <a:pPr rtl="0"/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C7D5285-85DF-4331-A6FA-1AE847CA47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76937" y="3553049"/>
            <a:ext cx="5539095" cy="1010842"/>
          </a:xfrm>
        </p:spPr>
        <p:txBody>
          <a:bodyPr rtlCol="0"/>
          <a:lstStyle/>
          <a:p>
            <a:r>
              <a:rPr lang="ru-RU" dirty="0"/>
              <a:t>Увеличение давления и частоты сердечных сокращений.</a:t>
            </a:r>
          </a:p>
          <a:p>
            <a:r>
              <a:rPr lang="ru-RU" dirty="0"/>
              <a:t>Возможное развитие гипертонии, стенокардии, инфаркта.</a:t>
            </a:r>
          </a:p>
          <a:p>
            <a:pPr rtl="0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2D305EF-9A88-496B-BFC1-D589A01EE38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5279" y="4824430"/>
            <a:ext cx="5539095" cy="1010842"/>
          </a:xfrm>
        </p:spPr>
        <p:txBody>
          <a:bodyPr rtlCol="0"/>
          <a:lstStyle/>
          <a:p>
            <a:r>
              <a:rPr lang="ru-RU" dirty="0"/>
              <a:t>Негативное воздействие стресса.</a:t>
            </a:r>
          </a:p>
          <a:p>
            <a:r>
              <a:rPr lang="ru-RU" dirty="0"/>
              <a:t>Возможные осложнения: гастрит, язва, запоры, диарея.</a:t>
            </a:r>
          </a:p>
          <a:p>
            <a:pPr rtl="0"/>
            <a:endParaRPr lang="ru-RU" dirty="0"/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E3984D70-BD95-4E1F-9725-902B5D74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561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D779DE4-CAEA-4617-897E-FEC9A2AC2D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318" y="1481138"/>
            <a:ext cx="2141764" cy="514350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ru-RU" dirty="0"/>
              <a:t>Иммунная система: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FF1291-56EB-4A7B-A198-1D91F9ECC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4375" y="2557463"/>
            <a:ext cx="2141764" cy="514350"/>
          </a:xfrm>
        </p:spPr>
        <p:txBody>
          <a:bodyPr rtlCol="0"/>
          <a:lstStyle/>
          <a:p>
            <a:pPr rtl="0"/>
            <a:r>
              <a:rPr lang="ru-RU" dirty="0"/>
              <a:t>кожа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184E21C-7534-4FB5-9709-F7D1A11034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0800" y="3633788"/>
            <a:ext cx="2141764" cy="514350"/>
          </a:xfrm>
        </p:spPr>
        <p:txBody>
          <a:bodyPr rtlCol="0"/>
          <a:lstStyle/>
          <a:p>
            <a:r>
              <a:rPr lang="ru-RU" dirty="0"/>
              <a:t>Опорно-двигательная система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C594564-4FC6-401A-8586-44735EE819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05000" y="4710114"/>
            <a:ext cx="2141764" cy="514350"/>
          </a:xfrm>
        </p:spPr>
        <p:txBody>
          <a:bodyPr rtlCol="0"/>
          <a:lstStyle/>
          <a:p>
            <a:r>
              <a:rPr lang="ru-RU" dirty="0"/>
              <a:t>Психоэмоциональное состояние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D7EB25CA-DA83-483D-AF83-0001BDF2DE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10087" y="1349122"/>
            <a:ext cx="5539095" cy="1010842"/>
          </a:xfrm>
        </p:spPr>
        <p:txBody>
          <a:bodyPr rtlCol="0"/>
          <a:lstStyle/>
          <a:p>
            <a:r>
              <a:rPr lang="ru-RU" dirty="0"/>
              <a:t>Подавление иммунной системы.</a:t>
            </a:r>
          </a:p>
          <a:p>
            <a:r>
              <a:rPr lang="ru-RU" dirty="0"/>
              <a:t>Уменьшение сопротивляемости к инфекциям.</a:t>
            </a:r>
          </a:p>
          <a:p>
            <a:pPr rtl="0"/>
            <a:endParaRPr lang="ru-RU" dirty="0"/>
          </a:p>
          <a:p>
            <a:pPr rtl="0"/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B46CE8C6-E12D-4A0D-8553-7FFA31941D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20342" y="2309217"/>
            <a:ext cx="5539095" cy="1010842"/>
          </a:xfrm>
        </p:spPr>
        <p:txBody>
          <a:bodyPr rtlCol="0"/>
          <a:lstStyle/>
          <a:p>
            <a:r>
              <a:rPr lang="ru-RU" dirty="0"/>
              <a:t>Высыпания и зуд</a:t>
            </a:r>
          </a:p>
          <a:p>
            <a:r>
              <a:rPr lang="ru-RU" dirty="0"/>
              <a:t>Ускоренное старение кожи</a:t>
            </a:r>
          </a:p>
          <a:p>
            <a:r>
              <a:rPr lang="ru-RU" dirty="0"/>
              <a:t>Медленное заживление ран</a:t>
            </a:r>
          </a:p>
          <a:p>
            <a:pPr rtl="0"/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C7D5285-85DF-4331-A6FA-1AE847CA47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43241" y="3429000"/>
            <a:ext cx="5539095" cy="1337236"/>
          </a:xfrm>
        </p:spPr>
        <p:txBody>
          <a:bodyPr rtlCol="0">
            <a:normAutofit/>
          </a:bodyPr>
          <a:lstStyle/>
          <a:p>
            <a:r>
              <a:rPr lang="ru-RU" dirty="0"/>
              <a:t>Изменения в позе и осанке.</a:t>
            </a:r>
          </a:p>
          <a:p>
            <a:r>
              <a:rPr lang="ru-RU" dirty="0"/>
              <a:t>Боль в области спины.</a:t>
            </a:r>
          </a:p>
          <a:p>
            <a:r>
              <a:rPr lang="ru-RU" dirty="0"/>
              <a:t>Повышенный риск травм.</a:t>
            </a:r>
          </a:p>
          <a:p>
            <a:r>
              <a:rPr lang="ru-RU" dirty="0"/>
              <a:t>Возможное снижение костной массы.</a:t>
            </a:r>
          </a:p>
          <a:p>
            <a:pPr rtl="0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2D305EF-9A88-496B-BFC1-D589A01EE38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5279" y="4824430"/>
            <a:ext cx="5539095" cy="1010842"/>
          </a:xfrm>
        </p:spPr>
        <p:txBody>
          <a:bodyPr rtlCol="0"/>
          <a:lstStyle/>
          <a:p>
            <a:r>
              <a:rPr lang="ru-RU" dirty="0"/>
              <a:t>Стресс может привести к развитию тревоги, депрессии, панических атак, бессонницы.</a:t>
            </a:r>
          </a:p>
          <a:p>
            <a:pPr rtl="0"/>
            <a:endParaRPr lang="ru-RU" dirty="0"/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E3984D70-BD95-4E1F-9725-902B5D74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572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1350" y="2571235"/>
            <a:ext cx="4179570" cy="1715531"/>
          </a:xfrm>
        </p:spPr>
        <p:txBody>
          <a:bodyPr rtlCol="0"/>
          <a:lstStyle/>
          <a:p>
            <a:r>
              <a:rPr lang="ru-RU" dirty="0"/>
              <a:t>Клинические проявления стресса</a:t>
            </a:r>
          </a:p>
        </p:txBody>
      </p:sp>
    </p:spTree>
    <p:extLst>
      <p:ext uri="{BB962C8B-B14F-4D97-AF65-F5344CB8AC3E}">
        <p14:creationId xmlns:p14="http://schemas.microsoft.com/office/powerpoint/2010/main" val="707789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4749" y="2255696"/>
            <a:ext cx="4031945" cy="7766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/>
            <a:r>
              <a:rPr lang="ru-RU" dirty="0"/>
              <a:t>ПСИХОЭМОЦИОНАЛЬНЫЕ </a:t>
            </a:r>
          </a:p>
          <a:p>
            <a:pPr algn="l" rtl="0"/>
            <a:r>
              <a:rPr lang="ru-RU" dirty="0"/>
              <a:t>РАССТРОЙСТВА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C1C80FB-53F9-42EE-B1E6-D0F998EC5D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85664" y="3070348"/>
            <a:ext cx="4031030" cy="1057308"/>
          </a:xfrm>
        </p:spPr>
        <p:txBody>
          <a:bodyPr rtlCol="0"/>
          <a:lstStyle/>
          <a:p>
            <a:pPr algn="l"/>
            <a:r>
              <a:rPr lang="ru-RU" dirty="0"/>
              <a:t>Тревога, депрессия, апатия, раздражительность, повышенная утомляемость, нарушения сна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81BA2B5-6A90-4204-ABDD-7183FBB03A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50472" y="2241558"/>
            <a:ext cx="4476259" cy="1001047"/>
          </a:xfrm>
        </p:spPr>
        <p:txBody>
          <a:bodyPr rtlCol="0">
            <a:normAutofit/>
          </a:bodyPr>
          <a:lstStyle/>
          <a:p>
            <a:pPr algn="r"/>
            <a:r>
              <a:rPr lang="ru-RU" dirty="0"/>
              <a:t>СОМАТОНЕВРОЛОГИЧЕСКИЕ</a:t>
            </a:r>
          </a:p>
          <a:p>
            <a:pPr algn="r"/>
            <a:r>
              <a:rPr lang="ru-RU" dirty="0"/>
              <a:t> РАССТРОЙСТВА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E7D4C34-22A0-4D54-A07D-E1E9A11463E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73143" y="3070348"/>
            <a:ext cx="4031030" cy="1057308"/>
          </a:xfrm>
        </p:spPr>
        <p:txBody>
          <a:bodyPr rtlCol="0"/>
          <a:lstStyle/>
          <a:p>
            <a:pPr algn="r"/>
            <a:r>
              <a:rPr lang="ru-RU" dirty="0"/>
              <a:t>Головные боли, головокружения, боли в мышцах, бессонница, нарушения зрения, слуха и речи.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301D392D-FB66-47A0-B628-5ADE822A2C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84748" y="4171585"/>
            <a:ext cx="4031945" cy="941655"/>
          </a:xfrm>
        </p:spPr>
        <p:txBody>
          <a:bodyPr rtlCol="0">
            <a:normAutofit/>
          </a:bodyPr>
          <a:lstStyle/>
          <a:p>
            <a:pPr algn="l"/>
            <a:r>
              <a:rPr lang="ru-RU" dirty="0"/>
              <a:t>СЕРДЕЧНО-СОСУДИСТЫЕ</a:t>
            </a:r>
          </a:p>
          <a:p>
            <a:pPr algn="l"/>
            <a:r>
              <a:rPr lang="ru-RU" dirty="0"/>
              <a:t> РАССТРОЙСТВА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51C26CE0-2506-4B44-A26F-C12BFA5B18B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5663" y="5095180"/>
            <a:ext cx="4031030" cy="1057308"/>
          </a:xfrm>
        </p:spPr>
        <p:txBody>
          <a:bodyPr rtlCol="0"/>
          <a:lstStyle/>
          <a:p>
            <a:pPr algn="l"/>
            <a:r>
              <a:rPr lang="ru-RU" dirty="0"/>
              <a:t>Гипертония, стенокардия, инфаркт миокарда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868F40F8-BF35-45E9-B3DD-5436362D746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72630" y="4319431"/>
            <a:ext cx="4031945" cy="365125"/>
          </a:xfrm>
        </p:spPr>
        <p:txBody>
          <a:bodyPr rtlCol="0">
            <a:normAutofit lnSpcReduction="10000"/>
          </a:bodyPr>
          <a:lstStyle/>
          <a:p>
            <a:pPr algn="r"/>
            <a:r>
              <a:rPr lang="ru-RU" dirty="0"/>
              <a:t>ИММУННЫЕ НАРУШЕНИЯ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7F39C97C-2DDC-4706-B96C-B02FAE53A42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73143" y="4826656"/>
            <a:ext cx="4031030" cy="1057308"/>
          </a:xfrm>
        </p:spPr>
        <p:txBody>
          <a:bodyPr rtlCol="0"/>
          <a:lstStyle/>
          <a:p>
            <a:pPr algn="r"/>
            <a:r>
              <a:rPr lang="ru-RU" dirty="0"/>
              <a:t>Снижение сопротивляемости организма перед инфекциями.</a:t>
            </a:r>
          </a:p>
        </p:txBody>
      </p:sp>
      <p:sp>
        <p:nvSpPr>
          <p:cNvPr id="82" name="Номер слайда 81">
            <a:extLst>
              <a:ext uri="{FF2B5EF4-FFF2-40B4-BE49-F238E27FC236}">
                <a16:creationId xmlns:a16="http://schemas.microsoft.com/office/drawing/2014/main" id="{CE36A058-BEC2-4BC5-A467-F2EB2A36505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004" y="1514934"/>
            <a:ext cx="8630652" cy="3442077"/>
          </a:xfrm>
        </p:spPr>
        <p:txBody>
          <a:bodyPr rtlCol="0">
            <a:normAutofit/>
          </a:bodyPr>
          <a:lstStyle/>
          <a:p>
            <a:pPr algn="r"/>
            <a:r>
              <a:rPr lang="ru-RU" sz="4800" dirty="0"/>
              <a:t>Профилактика</a:t>
            </a:r>
            <a:br>
              <a:rPr lang="ru-RU" sz="4800" dirty="0"/>
            </a:br>
            <a:r>
              <a:rPr lang="ru-RU" sz="4800" dirty="0"/>
              <a:t>стресса</a:t>
            </a:r>
          </a:p>
        </p:txBody>
      </p:sp>
      <p:sp>
        <p:nvSpPr>
          <p:cNvPr id="22" name="Номер слайда 21">
            <a:extLst>
              <a:ext uri="{FF2B5EF4-FFF2-40B4-BE49-F238E27FC236}">
                <a16:creationId xmlns:a16="http://schemas.microsoft.com/office/drawing/2014/main" id="{5D1BD041-3428-4D62-934F-F3FF6D36F90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941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40297407-CE4E-4284-879D-AEC3957136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43101" y="1236996"/>
            <a:ext cx="8305798" cy="5301916"/>
          </a:xfrm>
        </p:spPr>
        <p:txBody>
          <a:bodyPr rtlCol="0">
            <a:normAutofit fontScale="92500" lnSpcReduction="20000"/>
          </a:bodyPr>
          <a:lstStyle/>
          <a:p>
            <a:r>
              <a:rPr lang="ru-RU" sz="2400" dirty="0"/>
              <a:t>Для снижения риска развития негативных последствий стресса следует уделять внимание его профилактике. К основным методам профилактики стресса относятся:</a:t>
            </a:r>
          </a:p>
          <a:p>
            <a:endParaRPr lang="ru-RU" sz="2400" dirty="0"/>
          </a:p>
          <a:p>
            <a:r>
              <a:rPr lang="ru-RU" sz="2400" b="1" dirty="0"/>
              <a:t>Оптимизация образа жизни</a:t>
            </a:r>
            <a:r>
              <a:rPr lang="ru-RU" sz="2400" dirty="0"/>
              <a:t>: соблюдение режима дня, полноценный сон, здоровое питание, регулярная физическая активность.</a:t>
            </a:r>
          </a:p>
          <a:p>
            <a:endParaRPr lang="ru-RU" sz="2400" dirty="0"/>
          </a:p>
          <a:p>
            <a:r>
              <a:rPr lang="ru-RU" sz="2400" b="1" dirty="0"/>
              <a:t>Умение справляться со стрессом</a:t>
            </a:r>
            <a:r>
              <a:rPr lang="ru-RU" sz="2400" dirty="0"/>
              <a:t>: развитие навыков саморегуляции, обучение методам релаксации.</a:t>
            </a:r>
          </a:p>
          <a:p>
            <a:endParaRPr lang="ru-RU" sz="2400" dirty="0"/>
          </a:p>
          <a:p>
            <a:r>
              <a:rPr lang="ru-RU" sz="2400" b="1" dirty="0"/>
              <a:t>Избегание стрессовых ситуаций</a:t>
            </a:r>
            <a:r>
              <a:rPr lang="ru-RU" sz="2400" dirty="0"/>
              <a:t>: в тех случаях, когда это возможно, следует избегать ситуаций, которые могут вызвать стресс.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endParaRPr lang="ru-RU" sz="2400" noProof="1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ED4A67-3A46-4F54-A12A-EAE1B53E645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ru-RU" smtClean="0"/>
              <a:pPr rtl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9393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FFA191-5CCC-43CB-BD83-4F80ED362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2971" y="1671639"/>
            <a:ext cx="5111750" cy="1204912"/>
          </a:xfrm>
        </p:spPr>
        <p:txBody>
          <a:bodyPr rtlCol="0"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4BBEAF-B516-45F4-9EF6-A9F651115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52971" y="3429000"/>
            <a:ext cx="6718050" cy="35700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z="1900" dirty="0"/>
              <a:t>Стресс является неотъемлемой частью жизни человека, и важно осознавать его воздействие на здоровье. Поскольку хронический стресс может привести к серьезным последствиям, акцент на профилактике и умении справляться с ним является ключевым моментом для поддержания общего благополучия и здоровья.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rtl="0"/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F8C8B5-F6EC-489B-BD0F-CD89A73CAB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AEA823-8519-4F9D-81FA-367313107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/>
              <a:t>Презентация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EFF51B-0E28-4171-AE7C-A31AAB42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173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AEE93-8585-46D4-A7EC-F184E317C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6215" y="2666632"/>
            <a:ext cx="4179570" cy="1524735"/>
          </a:xfrm>
        </p:spPr>
        <p:txBody>
          <a:bodyPr rtlCol="0"/>
          <a:lstStyle/>
          <a:p>
            <a:pPr rtl="0"/>
            <a:r>
              <a:rPr lang="ru-RU" dirty="0"/>
              <a:t>СПАСИБО за внимание!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DCFF82-B70F-4971-9182-7C3AEA3CF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493926"/>
      </p:ext>
    </p:extLst>
  </p:cSld>
  <p:clrMapOvr>
    <a:masterClrMapping/>
  </p:clrMapOvr>
</p:sld>
</file>

<file path=ppt/theme/theme1.xml><?xml version="1.0" encoding="utf-8"?>
<a:theme xmlns:a="http://schemas.openxmlformats.org/drawingml/2006/main" name="Одиночная линия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419045_TF22318419_Win32" id="{2A0A4826-E134-4E39-AB34-372E04BE17B3}" vid="{5D3708CC-AB2D-4043-A4D9-C2522E420099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446390-8521-40A2-A462-EA068123BE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BA3906-9696-4247-AC0D-DD5C26B2A70A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230e9df3-be65-4c73-a93b-d1236ebd677e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1E84A1C-2814-43A7-9448-348326113A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Минималистичная презентация о продажах</Template>
  <TotalTime>29</TotalTime>
  <Words>418</Words>
  <Application>Microsoft Office PowerPoint</Application>
  <PresentationFormat>Широкоэкранный</PresentationFormat>
  <Paragraphs>85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Одиночная линия</vt:lpstr>
      <vt:lpstr>Влияние стрессов на здоровье человека</vt:lpstr>
      <vt:lpstr>Введение</vt:lpstr>
      <vt:lpstr>Влияние стресса на организм человека</vt:lpstr>
      <vt:lpstr>Презентация PowerPoint</vt:lpstr>
      <vt:lpstr>Презентация PowerPoint</vt:lpstr>
      <vt:lpstr>Клинические проявления стресса</vt:lpstr>
      <vt:lpstr>Презентация PowerPoint</vt:lpstr>
      <vt:lpstr>Профилактика стресса</vt:lpstr>
      <vt:lpstr>Презентация PowerPoint</vt:lpstr>
      <vt:lpstr>Заключение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стрессов на здоровье человека</dc:title>
  <dc:creator>evasaf26@gmail.com</dc:creator>
  <cp:lastModifiedBy>User</cp:lastModifiedBy>
  <cp:revision>1</cp:revision>
  <dcterms:created xsi:type="dcterms:W3CDTF">2023-12-29T03:47:57Z</dcterms:created>
  <dcterms:modified xsi:type="dcterms:W3CDTF">2023-12-29T11:17:49Z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